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7922D-CF27-8A5C-64F3-A02B98B8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424648-4234-7717-60AF-6EA5E4B9A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arka Regular" panose="020005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327D2B-9F89-2626-6CFA-66007C8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6F9143-DEE8-9EE5-CE05-348D0A43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68D70-52F8-EF2B-77D8-FBAA9290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E64339-1976-F776-9578-93FE17A27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6" y="607510"/>
            <a:ext cx="2651213" cy="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7323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AFA41-35A0-3FD7-D344-82FCD39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74" y="654152"/>
            <a:ext cx="8976851" cy="56766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CFCC9-E835-D8DE-007F-1E31F9FF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3898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85E315-C49C-6CC1-83B3-EA4E1BCE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B57486-C0CF-20BF-0CEF-26D843FD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4C76B-AFA1-68FD-6DDC-0FE82439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541219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EDEB2-B8BB-C0CF-9B9D-81789496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638"/>
            <a:ext cx="10515600" cy="956724"/>
          </a:xfrm>
        </p:spPr>
        <p:txBody>
          <a:bodyPr anchor="b"/>
          <a:lstStyle>
            <a:lvl1pPr algn="ctr">
              <a:defRPr sz="6000"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DCF7D0-D4A4-EFC5-A489-EECB65D2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06902"/>
            <a:ext cx="10515600" cy="3651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Parka Regular" panose="020005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AFA5-D41B-9A25-9511-CF405C464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83453-D336-72BE-DA47-085F56C8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0505ED-3EBD-334F-57B8-9B6BD8DB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76065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01388-B5D2-3AFF-B914-C841BB23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681037"/>
            <a:ext cx="8180439" cy="5381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24900-0190-5371-D98D-D00B1FD10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3394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6971D5-0729-57A2-4CB8-D541590BE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3394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0F9F7D-A171-24BB-A1B2-31AF5213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6F0FB8-75C4-F6BE-F61F-B024439A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E46DEC-F934-2381-4BD9-E34779C3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569628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01E2D-7F48-0969-034C-B62C898D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9" y="668337"/>
            <a:ext cx="9861755" cy="6196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E3E5E7-679F-53CE-83A0-79444B48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arka Black" panose="020005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59F708-D0B8-035E-6C53-E834D3451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4280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4843C0-6DCB-B36B-8B4C-EE5D9EF1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arka Black" panose="020005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169261-084D-7DD3-2814-5E387C67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4280"/>
          </a:xfrm>
        </p:spPr>
        <p:txBody>
          <a:bodyPr/>
          <a:lstStyle>
            <a:lvl1pPr>
              <a:defRPr>
                <a:latin typeface="Parka Regular" panose="02000503040000020004" pitchFamily="50" charset="0"/>
              </a:defRPr>
            </a:lvl1pPr>
            <a:lvl2pPr>
              <a:defRPr>
                <a:latin typeface="Parka Regular" panose="02000503040000020004" pitchFamily="50" charset="0"/>
              </a:defRPr>
            </a:lvl2pPr>
            <a:lvl3pPr>
              <a:defRPr>
                <a:latin typeface="Parka Regular" panose="02000503040000020004" pitchFamily="50" charset="0"/>
              </a:defRPr>
            </a:lvl3pPr>
            <a:lvl4pPr>
              <a:defRPr>
                <a:latin typeface="Parka Regular" panose="02000503040000020004" pitchFamily="50" charset="0"/>
              </a:defRPr>
            </a:lvl4pPr>
            <a:lvl5pPr>
              <a:defRPr>
                <a:latin typeface="Parka Regular" panose="02000503040000020004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88F4F0-69C0-A104-0FAF-EC79C481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7627A9-46A7-66AF-779A-327D4788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9A31E7-208A-46C2-C954-FA7AEECF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035573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FA368-B3E2-EBAC-7CFE-4A083373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452857" cy="58102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Parka Black" panose="02000503040000020004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FB8110-CECD-48C8-06CB-A0262745A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arka Regular" panose="020005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F43FA3-BA2F-A8E9-3B92-AE9B6A5C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899119-8E1D-3123-E381-AC3EB52B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17D0BA-3895-6F6B-EDAC-03CC2CE9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63736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582DFD-4651-2618-5DF9-7692FAF5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C527FE-2E14-A8F9-220E-2292B373B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B10D5-E7E3-761A-02A6-6CED72CD9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469F-0370-4C40-9D04-0461E0F38BE5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EC1B3-99B5-6A9F-85C8-8E0E2B4F8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570B1-21CF-7312-19ED-7ACDFE76A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10D2-AAD7-45BE-8A54-2105D64CA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9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ransition spd="med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919A4-3D0A-C5C6-91DA-56713C237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dirty="0" smtClean="0"/>
              <a:t>REGLE 8</a:t>
            </a:r>
            <a:endParaRPr lang="fr-FR" sz="9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ED7254-06E2-C150-40C7-2C43D4261D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La protection du joueur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367699088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7C32C7-13B0-D1F0-56D6-248117133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5966A9-046F-C634-6DF6-39E94187EB1F}"/>
              </a:ext>
            </a:extLst>
          </p:cNvPr>
          <p:cNvSpPr txBox="1"/>
          <p:nvPr/>
        </p:nvSpPr>
        <p:spPr>
          <a:xfrm>
            <a:off x="3142343" y="656510"/>
            <a:ext cx="59073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79D18"/>
                </a:solidFill>
                <a:latin typeface="Parka Black" panose="02000503040000020004" pitchFamily="50" charset="0"/>
              </a:rPr>
              <a:t>L’AVERTISSEMENT (CARTON JAUNE)</a:t>
            </a:r>
            <a:endParaRPr lang="fr-FR" sz="3600" b="1" dirty="0">
              <a:solidFill>
                <a:srgbClr val="C79D18"/>
              </a:solidFill>
              <a:latin typeface="Parka Black" panose="02000503040000020004" pitchFamily="50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64326" y="1428206"/>
            <a:ext cx="10515600" cy="45284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Donner du sens au Carton Jaune</a:t>
            </a:r>
          </a:p>
          <a:p>
            <a:pPr marL="0" indent="0" algn="just">
              <a:buNone/>
            </a:pPr>
            <a:endParaRPr lang="fr-FR" b="1" dirty="0"/>
          </a:p>
          <a:p>
            <a:pPr algn="just"/>
            <a:r>
              <a:rPr lang="fr-FR" dirty="0" smtClean="0"/>
              <a:t>Oublier les irrégularités mineures sans conséquences. La sanction doit reposer sur des fautes qui ont un impact réel sur l’évolution du jeu.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Se poser la question : Est-ce que je mets 2mn pour la même faute plus tard ???</a:t>
            </a:r>
          </a:p>
          <a:p>
            <a:pPr algn="just"/>
            <a:endParaRPr lang="fr-FR" sz="2600" dirty="0" smtClean="0"/>
          </a:p>
          <a:p>
            <a:pPr algn="just"/>
            <a:r>
              <a:rPr lang="fr-FR" dirty="0" smtClean="0"/>
              <a:t>Ne pas se dire que 3 avertissements sont nécessaires par équipe.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Ne pas détruire les montées de balle rapides / engagements rapides pour des sanctions de carton jaune sur des </a:t>
            </a:r>
            <a:r>
              <a:rPr lang="fr-FR" b="1" dirty="0"/>
              <a:t>irrégularités </a:t>
            </a:r>
            <a:r>
              <a:rPr lang="fr-FR" b="1" dirty="0" smtClean="0"/>
              <a:t>mineures.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628125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7574" y="766354"/>
            <a:ext cx="8976851" cy="455458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L’AVERTISSEMENT NE DISPARAÎT PAS</a:t>
            </a:r>
            <a:endParaRPr lang="fr-FR" sz="5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17714" y="1567543"/>
            <a:ext cx="11791406" cy="43219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b="1" dirty="0"/>
              <a:t>8:7 Comportements antisportifs pour lesquels il convient d’appliquer la sanction progressive en commençant par un avertissement.</a:t>
            </a:r>
          </a:p>
          <a:p>
            <a:pPr marL="0" indent="0" algn="just">
              <a:buNone/>
            </a:pPr>
            <a:endParaRPr lang="fr-FR" dirty="0"/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Protestations en paroles ou par des gestes contre une décision […]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Déconcentrer un adversaire […] dans le but de le déstabiliser.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Retard provoqué dans l’exécution d’un jet par le non-respect de la distance des 3 mètres […]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Simuler ou accentuer l’effet d’une irrégularité […]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Défense active sur des passes ou des tirs par l’utilisation du pied ou de la jambe. […]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fr-FR" dirty="0"/>
              <a:t>Pénétration renouvelée dans la surface de but pour en tirer un avantage tactique.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446647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 smtClean="0"/>
              <a:t>CRITERES DE DECISIONS POUR SANCTIONNER</a:t>
            </a:r>
            <a:endParaRPr lang="fr-FR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576251"/>
            <a:ext cx="12192000" cy="431327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1/La position du joueur fautif </a:t>
            </a:r>
            <a:r>
              <a:rPr lang="fr-FR" dirty="0" smtClean="0"/>
              <a:t>: De face, de côté ou de l’arrière</a:t>
            </a:r>
          </a:p>
          <a:p>
            <a:endParaRPr lang="fr-FR" dirty="0"/>
          </a:p>
          <a:p>
            <a:r>
              <a:rPr lang="fr-FR" b="1" dirty="0" smtClean="0"/>
              <a:t>2/La partie du corps touchée </a:t>
            </a:r>
            <a:r>
              <a:rPr lang="fr-FR" dirty="0" smtClean="0"/>
              <a:t>: Haut du corps, bras tireur, jambe, tête, cou, nuque</a:t>
            </a:r>
          </a:p>
          <a:p>
            <a:endParaRPr lang="fr-FR" dirty="0"/>
          </a:p>
          <a:p>
            <a:r>
              <a:rPr lang="fr-FR" b="1" dirty="0" smtClean="0"/>
              <a:t>3/L’intensité de l’irrégularité </a:t>
            </a:r>
            <a:r>
              <a:rPr lang="fr-FR" dirty="0" smtClean="0"/>
              <a:t>: La force, l’intensité du contact corporel imposé par le défenseur en lien avec le déplacement de l’adversaire (vitesse de course, saut)</a:t>
            </a:r>
          </a:p>
          <a:p>
            <a:endParaRPr lang="fr-FR" dirty="0"/>
          </a:p>
          <a:p>
            <a:r>
              <a:rPr lang="fr-FR" b="1" dirty="0" smtClean="0"/>
              <a:t>4/La répercussion de l’irrégularité </a:t>
            </a:r>
            <a:r>
              <a:rPr lang="fr-FR" dirty="0" smtClean="0"/>
              <a:t>: Sur la perte du contrôle du corps et du ballon, sur le déplacement qui est gêné ou empêché, sur la continuité du jeu qui est interrompue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4769203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 smtClean="0"/>
              <a:t>NE PAS SANCTIONNER POUR SANCTIONNER</a:t>
            </a:r>
            <a:endParaRPr lang="fr-FR" sz="48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454331"/>
            <a:ext cx="12192000" cy="44351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Consigne à appliquer </a:t>
            </a:r>
            <a:r>
              <a:rPr lang="fr-FR" sz="4000" dirty="0" smtClean="0"/>
              <a:t>:</a:t>
            </a:r>
          </a:p>
          <a:p>
            <a:r>
              <a:rPr lang="fr-FR" dirty="0" smtClean="0"/>
              <a:t>Toutes les poussettes (petites, moyennes ou fortes), les fautes au visage, les « arrachages » de bras (</a:t>
            </a:r>
            <a:r>
              <a:rPr lang="fr-FR" b="1" dirty="0" smtClean="0"/>
              <a:t>volontaire ou involontaire</a:t>
            </a:r>
            <a:r>
              <a:rPr lang="fr-FR" dirty="0" smtClean="0"/>
              <a:t>) doivent être « au minimum » sanctionner d’une exclusion…Jamais rien ou avertissement.</a:t>
            </a:r>
          </a:p>
          <a:p>
            <a:r>
              <a:rPr lang="fr-FR" sz="4000" b="1" dirty="0" smtClean="0"/>
              <a:t>Pour les autre fautes :</a:t>
            </a:r>
            <a:endParaRPr lang="fr-FR" sz="4000" b="1" dirty="0"/>
          </a:p>
          <a:p>
            <a:r>
              <a:rPr lang="fr-FR" dirty="0" smtClean="0"/>
              <a:t>Prendre en compte la conséquence de la faute commise sur le joueur et sur le jeu.</a:t>
            </a:r>
          </a:p>
          <a:p>
            <a:r>
              <a:rPr lang="fr-FR" dirty="0" smtClean="0"/>
              <a:t>Si pas de conséquence, pas de sanction mais utiliser plutôt la communication verbale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926369"/>
      </p:ext>
    </p:extLst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379</Words>
  <Application>Microsoft Office PowerPoint</Application>
  <PresentationFormat>Grand écran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Parka Black</vt:lpstr>
      <vt:lpstr>Parka Regular</vt:lpstr>
      <vt:lpstr>Thème Office</vt:lpstr>
      <vt:lpstr>REGLE 8</vt:lpstr>
      <vt:lpstr>Présentation PowerPoint</vt:lpstr>
      <vt:lpstr>L’AVERTISSEMENT NE DISPARAÎT PAS</vt:lpstr>
      <vt:lpstr>CRITERES DE DECISIONS POUR SANCTIONNER</vt:lpstr>
      <vt:lpstr>NE PAS SANCTIONNER POUR SANCTIONNER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Matis David</dc:creator>
  <cp:lastModifiedBy>WEBER LOÏC (LIGUE BRETAGNE)</cp:lastModifiedBy>
  <cp:revision>14</cp:revision>
  <dcterms:created xsi:type="dcterms:W3CDTF">2023-04-28T14:05:16Z</dcterms:created>
  <dcterms:modified xsi:type="dcterms:W3CDTF">2024-04-15T12:50:42Z</dcterms:modified>
</cp:coreProperties>
</file>