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9D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87922D-CF27-8A5C-64F3-A02B98B88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Parka Black" panose="02000503040000020004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2424648-4234-7717-60AF-6EA5E4B9A0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Parka Regular" panose="0200050304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327D2B-9F89-2626-6CFA-66007C8D0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469F-0370-4C40-9D04-0461E0F38BE5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6F9143-DEE8-9EE5-CE05-348D0A433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068D70-52F8-EF2B-77D8-FBAA9290B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10D2-AAD7-45BE-8A54-2105D64CAD1F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CE64339-1976-F776-9578-93FE17A276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986" y="607510"/>
            <a:ext cx="2651213" cy="60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67323"/>
      </p:ext>
    </p:extLst>
  </p:cSld>
  <p:clrMapOvr>
    <a:masterClrMapping/>
  </p:clrMapOvr>
  <p:transition spd="med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BAFA41-35A0-3FD7-D344-82FCD3949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574" y="654152"/>
            <a:ext cx="8976851" cy="56766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Parka Black" panose="02000503040000020004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FCFCC9-E835-D8DE-007F-1E31F9FF3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63898"/>
          </a:xfrm>
        </p:spPr>
        <p:txBody>
          <a:bodyPr/>
          <a:lstStyle>
            <a:lvl1pPr>
              <a:defRPr>
                <a:latin typeface="Parka Regular" panose="02000503040000020004" pitchFamily="50" charset="0"/>
              </a:defRPr>
            </a:lvl1pPr>
            <a:lvl2pPr>
              <a:defRPr>
                <a:latin typeface="Parka Regular" panose="02000503040000020004" pitchFamily="50" charset="0"/>
              </a:defRPr>
            </a:lvl2pPr>
            <a:lvl3pPr>
              <a:defRPr>
                <a:latin typeface="Parka Regular" panose="02000503040000020004" pitchFamily="50" charset="0"/>
              </a:defRPr>
            </a:lvl3pPr>
            <a:lvl4pPr>
              <a:defRPr>
                <a:latin typeface="Parka Regular" panose="02000503040000020004" pitchFamily="50" charset="0"/>
              </a:defRPr>
            </a:lvl4pPr>
            <a:lvl5pPr>
              <a:defRPr>
                <a:latin typeface="Parka Regular" panose="02000503040000020004" pitchFamily="50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85E315-C49C-6CC1-83B3-EA4E1BCEF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469F-0370-4C40-9D04-0461E0F38BE5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B57486-C0CF-20BF-0CEF-26D843FD5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54C76B-AFA1-68FD-6DDC-0FE82439A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10D2-AAD7-45BE-8A54-2105D64CAD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5541219"/>
      </p:ext>
    </p:extLst>
  </p:cSld>
  <p:clrMapOvr>
    <a:masterClrMapping/>
  </p:clrMapOvr>
  <p:transition spd="med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4EDEB2-B8BB-C0CF-9B9D-817894967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0638"/>
            <a:ext cx="10515600" cy="956724"/>
          </a:xfrm>
        </p:spPr>
        <p:txBody>
          <a:bodyPr anchor="b"/>
          <a:lstStyle>
            <a:lvl1pPr algn="ctr">
              <a:defRPr sz="6000">
                <a:latin typeface="Parka Black" panose="02000503040000020004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DCF7D0-D4A4-EFC5-A489-EECB65D21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406902"/>
            <a:ext cx="10515600" cy="36512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Parka Regular" panose="02000503040000020004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60AFA5-D41B-9A25-9511-CF405C464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469F-0370-4C40-9D04-0461E0F38BE5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883453-D336-72BE-DA47-085F56C8B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0505ED-3EBD-334F-57B8-9B6BD8DBE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10D2-AAD7-45BE-8A54-2105D64CAD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676065"/>
      </p:ext>
    </p:extLst>
  </p:cSld>
  <p:clrMapOvr>
    <a:masterClrMapping/>
  </p:clrMapOvr>
  <p:transition spd="med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B01388-B5D2-3AFF-B914-C841BB238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858" y="681037"/>
            <a:ext cx="8180439" cy="5381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arka Black" panose="02000503040000020004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B24900-0190-5371-D98D-D00B1FD104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93394"/>
          </a:xfrm>
        </p:spPr>
        <p:txBody>
          <a:bodyPr/>
          <a:lstStyle>
            <a:lvl1pPr>
              <a:defRPr>
                <a:latin typeface="Parka Regular" panose="02000503040000020004" pitchFamily="50" charset="0"/>
              </a:defRPr>
            </a:lvl1pPr>
            <a:lvl2pPr>
              <a:defRPr>
                <a:latin typeface="Parka Regular" panose="02000503040000020004" pitchFamily="50" charset="0"/>
              </a:defRPr>
            </a:lvl2pPr>
            <a:lvl3pPr>
              <a:defRPr>
                <a:latin typeface="Parka Regular" panose="02000503040000020004" pitchFamily="50" charset="0"/>
              </a:defRPr>
            </a:lvl3pPr>
            <a:lvl4pPr>
              <a:defRPr>
                <a:latin typeface="Parka Regular" panose="02000503040000020004" pitchFamily="50" charset="0"/>
              </a:defRPr>
            </a:lvl4pPr>
            <a:lvl5pPr>
              <a:defRPr>
                <a:latin typeface="Parka Regular" panose="02000503040000020004" pitchFamily="50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36971D5-0729-57A2-4CB8-D541590BEA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93394"/>
          </a:xfrm>
        </p:spPr>
        <p:txBody>
          <a:bodyPr/>
          <a:lstStyle>
            <a:lvl1pPr>
              <a:defRPr>
                <a:latin typeface="Parka Regular" panose="02000503040000020004" pitchFamily="50" charset="0"/>
              </a:defRPr>
            </a:lvl1pPr>
            <a:lvl2pPr>
              <a:defRPr>
                <a:latin typeface="Parka Regular" panose="02000503040000020004" pitchFamily="50" charset="0"/>
              </a:defRPr>
            </a:lvl2pPr>
            <a:lvl3pPr>
              <a:defRPr>
                <a:latin typeface="Parka Regular" panose="02000503040000020004" pitchFamily="50" charset="0"/>
              </a:defRPr>
            </a:lvl3pPr>
            <a:lvl4pPr>
              <a:defRPr>
                <a:latin typeface="Parka Regular" panose="02000503040000020004" pitchFamily="50" charset="0"/>
              </a:defRPr>
            </a:lvl4pPr>
            <a:lvl5pPr>
              <a:defRPr>
                <a:latin typeface="Parka Regular" panose="02000503040000020004" pitchFamily="50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0F9F7D-A171-24BB-A1B2-31AF5213C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469F-0370-4C40-9D04-0461E0F38BE5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66F0FB8-75C4-F6BE-F61F-B024439A4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E46DEC-F934-2381-4BD9-E34779C34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10D2-AAD7-45BE-8A54-2105D64CAD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8569628"/>
      </p:ext>
    </p:extLst>
  </p:cSld>
  <p:clrMapOvr>
    <a:masterClrMapping/>
  </p:clrMapOvr>
  <p:transition spd="med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301E2D-7F48-0969-034C-B62C898DB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039" y="668337"/>
            <a:ext cx="9861755" cy="61968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Parka Black" panose="02000503040000020004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E3E5E7-679F-53CE-83A0-79444B48C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Parka Black" panose="02000503040000020004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159F708-D0B8-035E-6C53-E834D3451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94280"/>
          </a:xfrm>
        </p:spPr>
        <p:txBody>
          <a:bodyPr/>
          <a:lstStyle>
            <a:lvl1pPr>
              <a:defRPr>
                <a:latin typeface="Parka Regular" panose="02000503040000020004" pitchFamily="50" charset="0"/>
              </a:defRPr>
            </a:lvl1pPr>
            <a:lvl2pPr>
              <a:defRPr>
                <a:latin typeface="Parka Regular" panose="02000503040000020004" pitchFamily="50" charset="0"/>
              </a:defRPr>
            </a:lvl2pPr>
            <a:lvl3pPr>
              <a:defRPr>
                <a:latin typeface="Parka Regular" panose="02000503040000020004" pitchFamily="50" charset="0"/>
              </a:defRPr>
            </a:lvl3pPr>
            <a:lvl4pPr>
              <a:defRPr>
                <a:latin typeface="Parka Regular" panose="02000503040000020004" pitchFamily="50" charset="0"/>
              </a:defRPr>
            </a:lvl4pPr>
            <a:lvl5pPr>
              <a:defRPr>
                <a:latin typeface="Parka Regular" panose="02000503040000020004" pitchFamily="50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44843C0-6DCB-B36B-8B4C-EE5D9EF17A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Parka Black" panose="02000503040000020004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9169261-084D-7DD3-2814-5E387C671C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94280"/>
          </a:xfrm>
        </p:spPr>
        <p:txBody>
          <a:bodyPr/>
          <a:lstStyle>
            <a:lvl1pPr>
              <a:defRPr>
                <a:latin typeface="Parka Regular" panose="02000503040000020004" pitchFamily="50" charset="0"/>
              </a:defRPr>
            </a:lvl1pPr>
            <a:lvl2pPr>
              <a:defRPr>
                <a:latin typeface="Parka Regular" panose="02000503040000020004" pitchFamily="50" charset="0"/>
              </a:defRPr>
            </a:lvl2pPr>
            <a:lvl3pPr>
              <a:defRPr>
                <a:latin typeface="Parka Regular" panose="02000503040000020004" pitchFamily="50" charset="0"/>
              </a:defRPr>
            </a:lvl3pPr>
            <a:lvl4pPr>
              <a:defRPr>
                <a:latin typeface="Parka Regular" panose="02000503040000020004" pitchFamily="50" charset="0"/>
              </a:defRPr>
            </a:lvl4pPr>
            <a:lvl5pPr>
              <a:defRPr>
                <a:latin typeface="Parka Regular" panose="02000503040000020004" pitchFamily="50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C88F4F0-69C0-A104-0FAF-EC79C4811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469F-0370-4C40-9D04-0461E0F38BE5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E7627A9-46A7-66AF-779A-327D47881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9A31E7-208A-46C2-C954-FA7AEECF0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10D2-AAD7-45BE-8A54-2105D64CAD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5035573"/>
      </p:ext>
    </p:extLst>
  </p:cSld>
  <p:clrMapOvr>
    <a:masterClrMapping/>
  </p:clrMapOvr>
  <p:transition spd="med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AFA368-B3E2-EBAC-7CFE-4A083373A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400"/>
            <a:ext cx="5452857" cy="581026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Parka Black" panose="02000503040000020004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DFB8110-CECD-48C8-06CB-A0262745A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arka Regular" panose="02000503040000020004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CF43FA3-BA2F-A8E9-3B92-AE9B6A5C7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469F-0370-4C40-9D04-0461E0F38BE5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4899119-8E1D-3123-E381-AC3EB52B6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517D0BA-3895-6F6B-EDAC-03CC2CE9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10D2-AAD7-45BE-8A54-2105D64CAD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637363"/>
      </p:ext>
    </p:extLst>
  </p:cSld>
  <p:clrMapOvr>
    <a:masterClrMapping/>
  </p:clrMapOvr>
  <p:transition spd="med">
    <p:comb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0582DFD-4651-2618-5DF9-7692FAF5F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AC527FE-2E14-A8F9-220E-2292B373B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6B10D5-E7E3-761A-02A6-6CED72CD9D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9469F-0370-4C40-9D04-0461E0F38BE5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AEC1B3-99B5-6A9F-85C8-8E0E2B4F8E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D570B1-21CF-7312-19ED-7ACDFE76AC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610D2-AAD7-45BE-8A54-2105D64CAD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879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7" r:id="rId6"/>
  </p:sldLayoutIdLst>
  <p:transition spd="med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937C32C7-13B0-D1F0-56D6-2481171336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C5966A9-046F-C634-6DF6-39E94187EB1F}"/>
              </a:ext>
            </a:extLst>
          </p:cNvPr>
          <p:cNvSpPr txBox="1"/>
          <p:nvPr/>
        </p:nvSpPr>
        <p:spPr>
          <a:xfrm>
            <a:off x="1201783" y="518010"/>
            <a:ext cx="984068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C79D18"/>
                </a:solidFill>
                <a:latin typeface="Parka Black" panose="02000503040000020004" pitchFamily="50" charset="0"/>
              </a:rPr>
              <a:t>30 DERNIERES SECONDES</a:t>
            </a:r>
            <a:endParaRPr lang="fr-FR" sz="5400" b="1" dirty="0">
              <a:solidFill>
                <a:srgbClr val="C79D18"/>
              </a:solidFill>
              <a:latin typeface="Parka Black" panose="02000503040000020004" pitchFamily="50" charset="0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56754" y="1441340"/>
            <a:ext cx="11948160" cy="4524031"/>
          </a:xfrm>
        </p:spPr>
        <p:txBody>
          <a:bodyPr>
            <a:normAutofit fontScale="92500"/>
          </a:bodyPr>
          <a:lstStyle/>
          <a:p>
            <a:r>
              <a:rPr lang="fr-FR" b="1" dirty="0" smtClean="0"/>
              <a:t>Règle 8:10 c et d </a:t>
            </a:r>
            <a:r>
              <a:rPr lang="fr-FR" dirty="0" smtClean="0"/>
              <a:t>: 2 situations </a:t>
            </a:r>
            <a:r>
              <a:rPr lang="fr-FR" b="1" dirty="0" smtClean="0"/>
              <a:t>distinctes</a:t>
            </a:r>
            <a:r>
              <a:rPr lang="fr-FR" dirty="0" smtClean="0"/>
              <a:t> à bien prendre en compte.</a:t>
            </a:r>
          </a:p>
          <a:p>
            <a:endParaRPr lang="fr-FR" dirty="0"/>
          </a:p>
          <a:p>
            <a:r>
              <a:rPr lang="fr-FR" b="1" dirty="0" smtClean="0"/>
              <a:t>Le ballon n’est pas en jeu</a:t>
            </a:r>
            <a:r>
              <a:rPr lang="fr-FR" dirty="0" smtClean="0"/>
              <a:t>, c’est-à-dire sur une situation d’engagement, de remise en jeu, de jet franc ou de renvoi de gardien : Si un joueur ou un officiel </a:t>
            </a:r>
            <a:r>
              <a:rPr lang="fr-FR" b="1" dirty="0" smtClean="0"/>
              <a:t>repousse ou empêche </a:t>
            </a:r>
            <a:r>
              <a:rPr lang="fr-FR" dirty="0" smtClean="0"/>
              <a:t>l’exécution de l’une de ces situations, le joueur/officiel devra être </a:t>
            </a:r>
            <a:r>
              <a:rPr lang="fr-FR" b="1" dirty="0" smtClean="0"/>
              <a:t>disqualifié</a:t>
            </a:r>
            <a:r>
              <a:rPr lang="fr-FR" dirty="0" smtClean="0"/>
              <a:t> et un </a:t>
            </a:r>
            <a:r>
              <a:rPr lang="fr-FR" b="1" dirty="0" smtClean="0"/>
              <a:t>jet de 7m </a:t>
            </a:r>
            <a:r>
              <a:rPr lang="fr-FR" dirty="0" smtClean="0"/>
              <a:t>devra être accordé aux adversaires.</a:t>
            </a:r>
          </a:p>
          <a:p>
            <a:r>
              <a:rPr lang="fr-FR" b="1" dirty="0" smtClean="0"/>
              <a:t>Le ballon est en jeu</a:t>
            </a:r>
            <a:r>
              <a:rPr lang="fr-FR" dirty="0" smtClean="0"/>
              <a:t>, les règles du handball </a:t>
            </a:r>
            <a:r>
              <a:rPr lang="fr-FR" b="1" dirty="0" smtClean="0"/>
              <a:t>s’appliquent</a:t>
            </a:r>
            <a:r>
              <a:rPr lang="fr-FR" dirty="0" smtClean="0"/>
              <a:t>. Pour qu’il y est un jet de 7m (en dehors d’une </a:t>
            </a:r>
            <a:r>
              <a:rPr lang="fr-FR" b="1" dirty="0" smtClean="0"/>
              <a:t>Occasion Manifeste de But </a:t>
            </a:r>
            <a:r>
              <a:rPr lang="fr-FR" dirty="0" smtClean="0"/>
              <a:t>ou le 7m est </a:t>
            </a:r>
            <a:r>
              <a:rPr lang="fr-FR" b="1" dirty="0" smtClean="0"/>
              <a:t>obligatoire</a:t>
            </a:r>
            <a:r>
              <a:rPr lang="fr-FR" dirty="0" smtClean="0"/>
              <a:t>), il faut que la faute commise mérite un </a:t>
            </a:r>
            <a:r>
              <a:rPr lang="fr-FR" dirty="0"/>
              <a:t>C</a:t>
            </a:r>
            <a:r>
              <a:rPr lang="fr-FR" dirty="0" smtClean="0"/>
              <a:t>arton Rouge… c’est-à-dire et c’est le plus </a:t>
            </a:r>
            <a:r>
              <a:rPr lang="fr-FR" b="1" dirty="0" smtClean="0"/>
              <a:t>IMPORTANT que cette même faute commise à tout autre moment du match aurait été sanctionnée d’un Carton Rouge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808628125"/>
      </p:ext>
    </p:extLst>
  </p:cSld>
  <p:clrMapOvr>
    <a:masterClrMapping/>
  </p:clrMapOvr>
  <p:transition spd="med">
    <p:comb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145</Words>
  <Application>Microsoft Office PowerPoint</Application>
  <PresentationFormat>Grand écran</PresentationFormat>
  <Paragraphs>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Parka Black</vt:lpstr>
      <vt:lpstr>Parka Regular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Matis David</dc:creator>
  <cp:lastModifiedBy>WEBER LOÏC (LIGUE BRETAGNE)</cp:lastModifiedBy>
  <cp:revision>13</cp:revision>
  <dcterms:created xsi:type="dcterms:W3CDTF">2023-04-28T14:05:16Z</dcterms:created>
  <dcterms:modified xsi:type="dcterms:W3CDTF">2024-04-15T13:05:33Z</dcterms:modified>
</cp:coreProperties>
</file>