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D5FA"/>
    <a:srgbClr val="89C6FB"/>
    <a:srgbClr val="0050FF"/>
    <a:srgbClr val="00A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47"/>
    <p:restoredTop sz="94718"/>
  </p:normalViewPr>
  <p:slideViewPr>
    <p:cSldViewPr snapToGrid="0">
      <p:cViewPr>
        <p:scale>
          <a:sx n="67" d="100"/>
          <a:sy n="67" d="100"/>
        </p:scale>
        <p:origin x="1264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7C92FC-7866-4DAA-FBE5-939A6D64C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3C8D905-3654-150A-E14D-EA532AE6D2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F203F3-F5B0-8084-1AE0-8A22CDAA6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559C1-0872-2642-89F5-81C6BFB49A19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60EED9-1615-4F35-C01B-37D027B48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F65B65-3C81-096B-4A0B-DC87446B0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3F3B-4B1E-B643-B3E5-6161B4BFF2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4950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75DC13-960D-8ABE-A9EB-EFCC40DCD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FBAD7A2-4655-D4DD-3B5B-DC4C660515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958E72-02F0-87E8-BED6-5893FF6F4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559C1-0872-2642-89F5-81C6BFB49A19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6DADD3-58ED-8837-D947-B9DA414BC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5D6D28-3A11-68DE-9BAB-0481F2D4C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3F3B-4B1E-B643-B3E5-6161B4BFF2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0004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1FE8EF2-B77D-D1A2-EF4B-06D6DB2C8A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C70EEEB-30F3-3273-169B-DF84BBBF85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C6A8BC3-AEBA-8830-651C-827F8CA5D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559C1-0872-2642-89F5-81C6BFB49A19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978833-E054-6690-AE8F-E386BDF53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CA4894-D732-3A70-73A9-C1CEC088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3F3B-4B1E-B643-B3E5-6161B4BFF2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3854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5FAB6C-B3CD-0DD5-F8E1-0E627956B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E6E9E1-E76D-BFC0-0056-ECE61B488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2CE713-64B4-342E-7535-3E08A83F6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559C1-0872-2642-89F5-81C6BFB49A19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E17D4E-1594-61AF-1B95-BE0B3F572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2CEE6B-2ECC-8C36-F5A4-7261252B0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3F3B-4B1E-B643-B3E5-6161B4BFF2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5564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31F6BE-1024-C058-6B37-EFC5662FE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D59A90F-4AD9-F4C3-03E8-0D5BDE8F1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55FADA-E4E5-8395-92AB-AC662ED81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559C1-0872-2642-89F5-81C6BFB49A19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362E6B-98BD-88CA-2D61-1608234FB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77A101-9B6F-30AA-5AAC-901FDC0B5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3F3B-4B1E-B643-B3E5-6161B4BFF2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9237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CE60B2-1384-70F5-15B1-E28511140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7A5049-508B-1502-D5FE-B3925D4730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FBD9722-3D48-DA75-1466-D3168903B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A8AD308-2DE9-0B61-3486-04B4019E2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559C1-0872-2642-89F5-81C6BFB49A19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41AFB7-E513-6E31-EAE8-E652F6151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6989978-9C13-8659-D457-11D00D09F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3F3B-4B1E-B643-B3E5-6161B4BFF2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7228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BE60F2-75BC-5781-C130-BF683406D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B576AFC-F33C-F026-68E7-AC679D7C2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048FF1F-5FC2-6D47-D316-9055DFCB2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BA53D6F-494F-4C5A-173A-55A65D2513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ECB9087-3C57-A7A8-F87A-BD2F7878FB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76FD777-861A-C13A-987C-C3BA40C24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559C1-0872-2642-89F5-81C6BFB49A19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7CD9A20-E2D6-6B06-5781-145E27068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A912C78-CBA8-06B1-618F-F7E4E08EB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3F3B-4B1E-B643-B3E5-6161B4BFF2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463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FBA4EB-2884-F8C0-B58A-7FC917192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A85FFC2-5345-1CD5-2AE4-D35E280A4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559C1-0872-2642-89F5-81C6BFB49A19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4BD754C-0867-3A5C-08C1-2C164432B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9365CE3-8BC4-A746-BC36-E31F9E09A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3F3B-4B1E-B643-B3E5-6161B4BFF2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7589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B60F3D6-1B76-CB26-D025-ED574A5EA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559C1-0872-2642-89F5-81C6BFB49A19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2B95606-C00C-D5C5-52F2-F117F5972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902F477-7361-C2CD-5731-2C8CA81E5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3F3B-4B1E-B643-B3E5-6161B4BFF2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3192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4E043F-B3C8-7DAB-135E-A5F8C061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359152-D419-7F9F-8E74-ABE740E48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B4E40F8-84D3-FDBA-0381-F3A9FC1855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29419DD-A0E9-552C-902C-F5603C67E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559C1-0872-2642-89F5-81C6BFB49A19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F2B579F-9394-4EAD-4411-46CFAE663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FA43D74-E99A-3D4C-1F4D-8C5FF551C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3F3B-4B1E-B643-B3E5-6161B4BFF2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5214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7EFB8D-5615-7DA4-58E5-28234F74A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68E7348-6D8E-BDAF-C811-0B140B22CC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C9E37EA-FED1-CE36-ABC5-DBFEE4224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7B46A84-A2CF-9E88-29E4-31133A280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559C1-0872-2642-89F5-81C6BFB49A19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B3AB40D-29C8-36E3-FF5F-7D9562281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DC588D6-1E3C-89C9-4E97-EE31D831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3F3B-4B1E-B643-B3E5-6161B4BFF2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6882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5298728-D962-FEAB-5B06-5814D4245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8F59850-99DC-2B81-B638-DF5FB497E8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D7B79D-1744-85C1-A5A9-5323142C6B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E559C1-0872-2642-89F5-81C6BFB49A19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FCD946-BEA1-8664-D2FB-E9BA60C78C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B97AA9-D8F6-2235-452E-CCE0980C3B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FD3F3B-4B1E-B643-B3E5-6161B4BFF2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218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DE3A23-71E9-6ACB-0424-E2E01E39AF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39693"/>
            <a:ext cx="9144000" cy="2248440"/>
          </a:xfrm>
        </p:spPr>
        <p:txBody>
          <a:bodyPr>
            <a:normAutofit fontScale="90000"/>
          </a:bodyPr>
          <a:lstStyle/>
          <a:p>
            <a:r>
              <a:rPr lang="fr-FR" sz="80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DEVENEZ </a:t>
            </a:r>
            <a:br>
              <a:rPr lang="fr-FR" sz="8000" b="1" dirty="0">
                <a:solidFill>
                  <a:schemeClr val="bg1"/>
                </a:solidFill>
                <a:latin typeface="Proxima Nova Alt Bl" panose="02000506030000020004" pitchFamily="2" charset="77"/>
              </a:rPr>
            </a:br>
            <a:r>
              <a:rPr lang="fr-FR" sz="80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PARTENAIRE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D762A6-0BF1-9150-A113-4CA322E165F1}"/>
              </a:ext>
            </a:extLst>
          </p:cNvPr>
          <p:cNvSpPr/>
          <p:nvPr/>
        </p:nvSpPr>
        <p:spPr>
          <a:xfrm>
            <a:off x="3752850" y="4153675"/>
            <a:ext cx="4686300" cy="64567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296F000-F7D1-8DDE-3962-8942B6F432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6988" y="4278332"/>
            <a:ext cx="6598024" cy="564777"/>
          </a:xfrm>
        </p:spPr>
        <p:txBody>
          <a:bodyPr>
            <a:normAutofit fontScale="92500" lnSpcReduction="20000"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SAISON 2025-2026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3CD8D6F-CD43-E42E-5542-12B0C4924275}"/>
              </a:ext>
            </a:extLst>
          </p:cNvPr>
          <p:cNvCxnSpPr/>
          <p:nvPr/>
        </p:nvCxnSpPr>
        <p:spPr>
          <a:xfrm>
            <a:off x="887506" y="6468035"/>
            <a:ext cx="77858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753F7AF9-6D23-28CC-51C8-66431A731A03}"/>
              </a:ext>
            </a:extLst>
          </p:cNvPr>
          <p:cNvSpPr txBox="1"/>
          <p:nvPr/>
        </p:nvSpPr>
        <p:spPr>
          <a:xfrm>
            <a:off x="8673353" y="6350677"/>
            <a:ext cx="3079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  <a:latin typeface="Burgundia PERSONAL USE" pitchFamily="2" charset="77"/>
                <a:ea typeface="Burgundia PERSONAL USE" pitchFamily="2" charset="77"/>
              </a:rPr>
              <a:t>NOM DU CLUB - VILLE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F5630D-5044-F8B6-D6DB-8A4D9E73B533}"/>
              </a:ext>
            </a:extLst>
          </p:cNvPr>
          <p:cNvSpPr txBox="1"/>
          <p:nvPr/>
        </p:nvSpPr>
        <p:spPr>
          <a:xfrm>
            <a:off x="5403476" y="5677453"/>
            <a:ext cx="1385048" cy="646331"/>
          </a:xfrm>
          <a:prstGeom prst="rect">
            <a:avLst/>
          </a:prstGeom>
          <a:pattFill prst="ltDnDiag">
            <a:fgClr>
              <a:srgbClr val="00206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Alt Rg" panose="02000506030000020004" pitchFamily="2" charset="77"/>
              </a:rPr>
              <a:t>LOGO </a:t>
            </a:r>
          </a:p>
          <a:p>
            <a:pPr algn="ctr"/>
            <a:r>
              <a:rPr lang="fr-FR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Alt Rg" panose="02000506030000020004" pitchFamily="2" charset="77"/>
              </a:rPr>
              <a:t>DU CLUB</a:t>
            </a:r>
          </a:p>
        </p:txBody>
      </p:sp>
    </p:spTree>
    <p:extLst>
      <p:ext uri="{BB962C8B-B14F-4D97-AF65-F5344CB8AC3E}">
        <p14:creationId xmlns:p14="http://schemas.microsoft.com/office/powerpoint/2010/main" val="4090468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77ACCA-BE41-6173-9C8A-C253D62AE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BA83C0-A23B-88CB-D3E4-B4484B94EB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-685450"/>
            <a:ext cx="11951235" cy="2248440"/>
          </a:xfrm>
        </p:spPr>
        <p:txBody>
          <a:bodyPr>
            <a:normAutofit/>
          </a:bodyPr>
          <a:lstStyle/>
          <a:p>
            <a:r>
              <a:rPr lang="fr-FR" sz="48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DES OUTILS DE COMMUNICATION À VOTRE DISPOSITION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ECE449DF-B530-97BA-2B3C-D262BF1CF49A}"/>
              </a:ext>
            </a:extLst>
          </p:cNvPr>
          <p:cNvCxnSpPr/>
          <p:nvPr/>
        </p:nvCxnSpPr>
        <p:spPr>
          <a:xfrm>
            <a:off x="887506" y="6582338"/>
            <a:ext cx="77858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AD0870CF-ADBE-6B4F-D18A-84108709651B}"/>
              </a:ext>
            </a:extLst>
          </p:cNvPr>
          <p:cNvSpPr txBox="1"/>
          <p:nvPr/>
        </p:nvSpPr>
        <p:spPr>
          <a:xfrm>
            <a:off x="8673353" y="6464980"/>
            <a:ext cx="3079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  <a:latin typeface="Burgundia PERSONAL USE" pitchFamily="2" charset="77"/>
                <a:ea typeface="Burgundia PERSONAL USE" pitchFamily="2" charset="77"/>
              </a:rPr>
              <a:t>NOM DU CLUB - VILLE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1723D8B-D1A0-9AE1-8308-DF05E993D860}"/>
              </a:ext>
            </a:extLst>
          </p:cNvPr>
          <p:cNvSpPr txBox="1"/>
          <p:nvPr/>
        </p:nvSpPr>
        <p:spPr>
          <a:xfrm>
            <a:off x="240766" y="938361"/>
            <a:ext cx="1385048" cy="646331"/>
          </a:xfrm>
          <a:prstGeom prst="rect">
            <a:avLst/>
          </a:prstGeom>
          <a:pattFill prst="ltDnDiag">
            <a:fgClr>
              <a:srgbClr val="00206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Alt Rg" panose="02000506030000020004" pitchFamily="2" charset="77"/>
              </a:rPr>
              <a:t>LOGO </a:t>
            </a:r>
          </a:p>
          <a:p>
            <a:pPr algn="ctr"/>
            <a:r>
              <a:rPr lang="fr-FR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Alt Rg" panose="02000506030000020004" pitchFamily="2" charset="77"/>
              </a:rPr>
              <a:t>DU CLUB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66D4B2BF-C514-763A-05A2-6B3146B7FDDA}"/>
              </a:ext>
            </a:extLst>
          </p:cNvPr>
          <p:cNvCxnSpPr/>
          <p:nvPr/>
        </p:nvCxnSpPr>
        <p:spPr>
          <a:xfrm>
            <a:off x="2203076" y="1576796"/>
            <a:ext cx="77858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4C4CD76-E290-89F3-81CA-E0E1B42C36DA}"/>
              </a:ext>
            </a:extLst>
          </p:cNvPr>
          <p:cNvSpPr/>
          <p:nvPr/>
        </p:nvSpPr>
        <p:spPr>
          <a:xfrm>
            <a:off x="3838395" y="1721048"/>
            <a:ext cx="4081240" cy="5811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31773B5-D825-6019-7BCF-36855CAAA347}"/>
              </a:ext>
            </a:extLst>
          </p:cNvPr>
          <p:cNvSpPr txBox="1"/>
          <p:nvPr/>
        </p:nvSpPr>
        <p:spPr>
          <a:xfrm>
            <a:off x="5125052" y="1789245"/>
            <a:ext cx="450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AFFICHES</a:t>
            </a:r>
            <a:endParaRPr lang="fr-FR" sz="2400" b="1" dirty="0">
              <a:solidFill>
                <a:schemeClr val="bg1"/>
              </a:solidFill>
              <a:latin typeface="Proxima Nova Alt Rg" panose="0200050603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60EA3C5-A5A8-4015-3981-1F4BF87C1AFA}"/>
              </a:ext>
            </a:extLst>
          </p:cNvPr>
          <p:cNvSpPr/>
          <p:nvPr/>
        </p:nvSpPr>
        <p:spPr>
          <a:xfrm>
            <a:off x="958087" y="2761132"/>
            <a:ext cx="2935805" cy="3606003"/>
          </a:xfrm>
          <a:prstGeom prst="rect">
            <a:avLst/>
          </a:prstGeom>
          <a:solidFill>
            <a:srgbClr val="0050FF"/>
          </a:solidFill>
          <a:ln>
            <a:noFill/>
          </a:ln>
          <a:effectLst>
            <a:outerShdw blurRad="50800" dist="50800" dir="5400000" sx="109986" sy="109986" algn="ctr" rotWithShape="0">
              <a:srgbClr val="000000">
                <a:alpha val="1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BA3202F-2E3C-C981-6348-4C68913CC5B2}"/>
              </a:ext>
            </a:extLst>
          </p:cNvPr>
          <p:cNvSpPr txBox="1"/>
          <p:nvPr/>
        </p:nvSpPr>
        <p:spPr>
          <a:xfrm>
            <a:off x="5590486" y="3102883"/>
            <a:ext cx="5845205" cy="830997"/>
          </a:xfrm>
          <a:prstGeom prst="rect">
            <a:avLst/>
          </a:prstGeom>
          <a:solidFill>
            <a:srgbClr val="89C6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Elles annoncent les matchs de nos équipes fanions.</a:t>
            </a:r>
          </a:p>
          <a:p>
            <a:pPr algn="ctr"/>
            <a:r>
              <a:rPr lang="fr-FR" sz="16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XX tirages annuels de XXX exemplaires au format A3. Ces affiches sont diffusées dans les lieux publics de la ville.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3B9F267-3561-822E-D2BF-0097059C2970}"/>
              </a:ext>
            </a:extLst>
          </p:cNvPr>
          <p:cNvSpPr txBox="1"/>
          <p:nvPr/>
        </p:nvSpPr>
        <p:spPr>
          <a:xfrm>
            <a:off x="5590486" y="4114011"/>
            <a:ext cx="6682059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TARIF  :</a:t>
            </a:r>
            <a:endParaRPr lang="fr-FR" sz="1600" b="1" dirty="0">
              <a:solidFill>
                <a:schemeClr val="bg1"/>
              </a:solidFill>
              <a:latin typeface="Proxima Nova Alt Bl" panose="02000506030000020004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Votre logo sur toutes nos affiches pendant 1 an &gt; 000€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400" b="1" dirty="0">
              <a:solidFill>
                <a:schemeClr val="bg1"/>
              </a:solidFill>
              <a:latin typeface="Proxima Nova Alt Bl" panose="02000506030000020004" pitchFamily="2" charset="77"/>
            </a:endParaRPr>
          </a:p>
          <a:p>
            <a:pPr algn="just"/>
            <a:r>
              <a:rPr lang="fr-FR" sz="1050" i="1" dirty="0">
                <a:solidFill>
                  <a:schemeClr val="bg1"/>
                </a:solidFill>
                <a:latin typeface="Proxima Nova Alt Bl" panose="02000506030000020004" pitchFamily="2" charset="77"/>
              </a:rPr>
              <a:t>Ces prix s’entendent conception incluse (logo fourni par l’entreprise)</a:t>
            </a:r>
            <a:endParaRPr lang="fr-FR" sz="1050" i="1" dirty="0">
              <a:solidFill>
                <a:schemeClr val="bg1"/>
              </a:solidFill>
              <a:latin typeface="Proxima Nova Alt Rg" panose="02000506030000020004" pitchFamily="2" charset="77"/>
            </a:endParaRPr>
          </a:p>
        </p:txBody>
      </p:sp>
      <p:grpSp>
        <p:nvGrpSpPr>
          <p:cNvPr id="17" name="Grouper 9">
            <a:extLst>
              <a:ext uri="{FF2B5EF4-FFF2-40B4-BE49-F238E27FC236}">
                <a16:creationId xmlns:a16="http://schemas.microsoft.com/office/drawing/2014/main" id="{919B3A7F-BEB2-96B1-5F5A-2C992DBF6867}"/>
              </a:ext>
            </a:extLst>
          </p:cNvPr>
          <p:cNvGrpSpPr/>
          <p:nvPr/>
        </p:nvGrpSpPr>
        <p:grpSpPr>
          <a:xfrm>
            <a:off x="1264451" y="2364986"/>
            <a:ext cx="2935805" cy="3791786"/>
            <a:chOff x="5937421" y="2456506"/>
            <a:chExt cx="3224001" cy="4560315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8050E30C-CDCA-7DF3-C07F-FCBCB70B9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7421" y="2456506"/>
              <a:ext cx="3224001" cy="45603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42A7A923-0B38-3E62-93B6-7229BC5FAB1E}"/>
                </a:ext>
              </a:extLst>
            </p:cNvPr>
            <p:cNvSpPr txBox="1"/>
            <p:nvPr/>
          </p:nvSpPr>
          <p:spPr>
            <a:xfrm>
              <a:off x="6145453" y="6602707"/>
              <a:ext cx="2807934" cy="2886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fr-FR" sz="1600" b="1" dirty="0">
                  <a:solidFill>
                    <a:srgbClr val="FF0000"/>
                  </a:solidFill>
                  <a:latin typeface="Proxima Nova Alt Rg" panose="02000506030000020004" pitchFamily="2" charset="77"/>
                  <a:ea typeface="Calibri" charset="0"/>
                  <a:cs typeface="Calibri" charset="0"/>
                </a:rPr>
                <a:t>LOGOS PARTENAIRES</a:t>
              </a:r>
              <a:endParaRPr lang="fr-FR" sz="1600" dirty="0">
                <a:solidFill>
                  <a:srgbClr val="FF0000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endParaRPr>
            </a:p>
            <a:p>
              <a:pPr algn="r"/>
              <a:endParaRPr lang="fr-FR" sz="1400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7A69D0EF-770C-DAA0-0E73-25158AD27FF0}"/>
              </a:ext>
            </a:extLst>
          </p:cNvPr>
          <p:cNvSpPr txBox="1"/>
          <p:nvPr/>
        </p:nvSpPr>
        <p:spPr>
          <a:xfrm rot="20980335">
            <a:off x="1306075" y="2742278"/>
            <a:ext cx="2589601" cy="21411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1600" b="1" dirty="0">
                <a:solidFill>
                  <a:srgbClr val="0050FF"/>
                </a:solidFill>
                <a:latin typeface="Calibri" charset="0"/>
                <a:ea typeface="Calibri" charset="0"/>
                <a:cs typeface="Calibri" charset="0"/>
              </a:rPr>
              <a:t>Xx mois 2025</a:t>
            </a:r>
            <a:endParaRPr lang="fr-FR" sz="1600" dirty="0">
              <a:solidFill>
                <a:srgbClr val="0050FF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r"/>
            <a:endParaRPr lang="fr-FR" sz="14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752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E72FF7-0140-36F2-1216-0D87C2326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B701FD-7A4C-FB64-9310-5BE2AAA579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-685450"/>
            <a:ext cx="11951235" cy="2248440"/>
          </a:xfrm>
        </p:spPr>
        <p:txBody>
          <a:bodyPr>
            <a:normAutofit/>
          </a:bodyPr>
          <a:lstStyle/>
          <a:p>
            <a:r>
              <a:rPr lang="fr-FR" sz="48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DES OUTILS DE COMMUNICATION À VOTRE DISPOSITION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FBDB4282-399B-BD33-D5CA-A08F1F31790F}"/>
              </a:ext>
            </a:extLst>
          </p:cNvPr>
          <p:cNvCxnSpPr/>
          <p:nvPr/>
        </p:nvCxnSpPr>
        <p:spPr>
          <a:xfrm>
            <a:off x="887506" y="6582338"/>
            <a:ext cx="77858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7544D7C3-9F21-A00A-5BAA-63A00B529DB5}"/>
              </a:ext>
            </a:extLst>
          </p:cNvPr>
          <p:cNvSpPr txBox="1"/>
          <p:nvPr/>
        </p:nvSpPr>
        <p:spPr>
          <a:xfrm>
            <a:off x="8673353" y="6464980"/>
            <a:ext cx="3079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  <a:latin typeface="Burgundia PERSONAL USE" pitchFamily="2" charset="77"/>
                <a:ea typeface="Burgundia PERSONAL USE" pitchFamily="2" charset="77"/>
              </a:rPr>
              <a:t>NOM DU CLUB - VILLE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FAC0EA-9E50-80D5-F9E2-A3523C64391B}"/>
              </a:ext>
            </a:extLst>
          </p:cNvPr>
          <p:cNvSpPr txBox="1"/>
          <p:nvPr/>
        </p:nvSpPr>
        <p:spPr>
          <a:xfrm>
            <a:off x="240766" y="938361"/>
            <a:ext cx="1385048" cy="646331"/>
          </a:xfrm>
          <a:prstGeom prst="rect">
            <a:avLst/>
          </a:prstGeom>
          <a:pattFill prst="ltDnDiag">
            <a:fgClr>
              <a:srgbClr val="00206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Alt Rg" panose="02000506030000020004" pitchFamily="2" charset="77"/>
              </a:rPr>
              <a:t>LOGO </a:t>
            </a:r>
          </a:p>
          <a:p>
            <a:pPr algn="ctr"/>
            <a:r>
              <a:rPr lang="fr-FR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Alt Rg" panose="02000506030000020004" pitchFamily="2" charset="77"/>
              </a:rPr>
              <a:t>DU CLUB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BFEC372F-C7EB-56B3-ECE0-B7DD1537D297}"/>
              </a:ext>
            </a:extLst>
          </p:cNvPr>
          <p:cNvCxnSpPr/>
          <p:nvPr/>
        </p:nvCxnSpPr>
        <p:spPr>
          <a:xfrm>
            <a:off x="2203076" y="1576796"/>
            <a:ext cx="77858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2A79A37-9823-4AB2-3784-29CEEE05DD94}"/>
              </a:ext>
            </a:extLst>
          </p:cNvPr>
          <p:cNvSpPr/>
          <p:nvPr/>
        </p:nvSpPr>
        <p:spPr>
          <a:xfrm>
            <a:off x="3838395" y="1721048"/>
            <a:ext cx="4081240" cy="5811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769D232-930E-BA78-734B-4F0A17F99E87}"/>
              </a:ext>
            </a:extLst>
          </p:cNvPr>
          <p:cNvSpPr txBox="1"/>
          <p:nvPr/>
        </p:nvSpPr>
        <p:spPr>
          <a:xfrm>
            <a:off x="5125052" y="1789245"/>
            <a:ext cx="450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DIGITAL</a:t>
            </a:r>
            <a:endParaRPr lang="fr-FR" sz="2400" b="1" dirty="0">
              <a:solidFill>
                <a:schemeClr val="bg1"/>
              </a:solidFill>
              <a:latin typeface="Proxima Nova Alt Rg" panose="0200050603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E358461-59E7-3F2A-E5EE-2A061556632C}"/>
              </a:ext>
            </a:extLst>
          </p:cNvPr>
          <p:cNvSpPr/>
          <p:nvPr/>
        </p:nvSpPr>
        <p:spPr>
          <a:xfrm>
            <a:off x="636045" y="2646301"/>
            <a:ext cx="3858464" cy="3606003"/>
          </a:xfrm>
          <a:prstGeom prst="rect">
            <a:avLst/>
          </a:prstGeom>
          <a:solidFill>
            <a:srgbClr val="0050FF"/>
          </a:solidFill>
          <a:ln>
            <a:noFill/>
          </a:ln>
          <a:effectLst>
            <a:outerShdw blurRad="50800" dist="50800" dir="5400000" sx="109986" sy="109986" algn="ctr" rotWithShape="0">
              <a:srgbClr val="000000">
                <a:alpha val="1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EBBF2C3-16DD-3F9D-2342-F5C22F116DB1}"/>
              </a:ext>
            </a:extLst>
          </p:cNvPr>
          <p:cNvSpPr txBox="1"/>
          <p:nvPr/>
        </p:nvSpPr>
        <p:spPr>
          <a:xfrm>
            <a:off x="5198404" y="2652780"/>
            <a:ext cx="6752830" cy="2062103"/>
          </a:xfrm>
          <a:prstGeom prst="rect">
            <a:avLst/>
          </a:prstGeom>
          <a:solidFill>
            <a:srgbClr val="005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La présence sur notre site internet (XXX visites par an) pour tous nos partenaires.</a:t>
            </a:r>
          </a:p>
          <a:p>
            <a:pPr algn="ctr"/>
            <a:r>
              <a:rPr lang="fr-FR" sz="16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Elle consiste en :</a:t>
            </a:r>
          </a:p>
          <a:p>
            <a:pPr marL="285750" indent="-285750" algn="ctr">
              <a:buFontTx/>
              <a:buChar char="-"/>
            </a:pPr>
            <a:r>
              <a:rPr lang="fr-FR" sz="16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Une page dédiée aux partenaires</a:t>
            </a:r>
          </a:p>
          <a:p>
            <a:pPr marL="285750" indent="-285750" algn="ctr">
              <a:buFontTx/>
              <a:buChar char="-"/>
            </a:pPr>
            <a:r>
              <a:rPr lang="fr-FR" sz="16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Un lien vers notre site internet ou vos réseaux sociaux</a:t>
            </a:r>
          </a:p>
          <a:p>
            <a:pPr marL="285750" indent="-285750" algn="ctr">
              <a:buFontTx/>
              <a:buChar char="-"/>
            </a:pPr>
            <a:r>
              <a:rPr lang="fr-FR" sz="16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Affichage déroulant de votre logo sur notre page d’accueil</a:t>
            </a:r>
          </a:p>
          <a:p>
            <a:pPr marL="285750" indent="-285750" algn="ctr">
              <a:buFontTx/>
              <a:buChar char="-"/>
            </a:pPr>
            <a:r>
              <a:rPr lang="fr-FR" sz="16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Un emplacement dédié aux actualités de nos partenaires (partenaires XX uniquement)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3656AE-142F-431E-D66B-1C6B973397E9}"/>
              </a:ext>
            </a:extLst>
          </p:cNvPr>
          <p:cNvSpPr/>
          <p:nvPr/>
        </p:nvSpPr>
        <p:spPr>
          <a:xfrm>
            <a:off x="5740872" y="4846652"/>
            <a:ext cx="2572441" cy="490328"/>
          </a:xfrm>
          <a:prstGeom prst="rect">
            <a:avLst/>
          </a:prstGeom>
          <a:solidFill>
            <a:srgbClr val="89C6F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7C6FA06-7AFD-6E47-88E2-70A3E3260F76}"/>
              </a:ext>
            </a:extLst>
          </p:cNvPr>
          <p:cNvSpPr txBox="1"/>
          <p:nvPr/>
        </p:nvSpPr>
        <p:spPr>
          <a:xfrm>
            <a:off x="5680292" y="5381901"/>
            <a:ext cx="28235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Comprend</a:t>
            </a:r>
            <a:r>
              <a:rPr lang="fr-FR" sz="16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 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…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…</a:t>
            </a:r>
            <a:endParaRPr lang="fr-FR" sz="1400" b="1" dirty="0">
              <a:solidFill>
                <a:schemeClr val="bg1"/>
              </a:solidFill>
              <a:latin typeface="Proxima Nova Alt Rg" panose="02000506030000020004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B4D918-D904-C0FD-A963-F1963D3EE2B0}"/>
              </a:ext>
            </a:extLst>
          </p:cNvPr>
          <p:cNvSpPr/>
          <p:nvPr/>
        </p:nvSpPr>
        <p:spPr>
          <a:xfrm>
            <a:off x="8983514" y="4854439"/>
            <a:ext cx="2572441" cy="490328"/>
          </a:xfrm>
          <a:prstGeom prst="rect">
            <a:avLst/>
          </a:prstGeom>
          <a:solidFill>
            <a:srgbClr val="C8D5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76E1D4A-AD4B-4CF0-C078-C0CEBA67D7D4}"/>
              </a:ext>
            </a:extLst>
          </p:cNvPr>
          <p:cNvSpPr txBox="1"/>
          <p:nvPr/>
        </p:nvSpPr>
        <p:spPr>
          <a:xfrm>
            <a:off x="6681562" y="4913647"/>
            <a:ext cx="71763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PACK XXX  &gt;  000€</a:t>
            </a:r>
            <a:endParaRPr lang="fr-FR" sz="3200" b="1" dirty="0">
              <a:solidFill>
                <a:schemeClr val="bg1"/>
              </a:solidFill>
              <a:latin typeface="Proxima Nova Alt Bl" panose="02000506030000020004" pitchFamily="2" charset="77"/>
            </a:endParaRPr>
          </a:p>
          <a:p>
            <a:pPr algn="ctr"/>
            <a:endParaRPr lang="fr-FR" sz="4800" b="1" dirty="0">
              <a:solidFill>
                <a:schemeClr val="bg1"/>
              </a:solidFill>
              <a:latin typeface="Proxima Nova Alt Rg" panose="02000506030000020004" pitchFamily="2" charset="77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649CEAA-3A85-B214-C7D3-8B29C6A3F8D9}"/>
              </a:ext>
            </a:extLst>
          </p:cNvPr>
          <p:cNvSpPr txBox="1"/>
          <p:nvPr/>
        </p:nvSpPr>
        <p:spPr>
          <a:xfrm>
            <a:off x="3422899" y="4887465"/>
            <a:ext cx="71763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PACK XX  &gt;  000€</a:t>
            </a:r>
            <a:endParaRPr lang="fr-FR" sz="3200" b="1" dirty="0">
              <a:solidFill>
                <a:schemeClr val="bg1"/>
              </a:solidFill>
              <a:latin typeface="Proxima Nova Alt Bl" panose="02000506030000020004" pitchFamily="2" charset="77"/>
            </a:endParaRPr>
          </a:p>
          <a:p>
            <a:pPr algn="ctr"/>
            <a:endParaRPr lang="fr-FR" sz="4800" b="1" dirty="0">
              <a:solidFill>
                <a:schemeClr val="bg1"/>
              </a:solidFill>
              <a:latin typeface="Proxima Nova Alt Rg" panose="02000506030000020004" pitchFamily="2" charset="77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C80742C-0E6C-3F03-F0C7-5F09FEF3F330}"/>
              </a:ext>
            </a:extLst>
          </p:cNvPr>
          <p:cNvSpPr txBox="1"/>
          <p:nvPr/>
        </p:nvSpPr>
        <p:spPr>
          <a:xfrm>
            <a:off x="8929133" y="5389955"/>
            <a:ext cx="28235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Comprend</a:t>
            </a:r>
            <a:r>
              <a:rPr lang="fr-FR" sz="16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 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…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…</a:t>
            </a:r>
            <a:endParaRPr lang="fr-FR" sz="1400" b="1" dirty="0">
              <a:solidFill>
                <a:schemeClr val="bg1"/>
              </a:solidFill>
              <a:latin typeface="Proxima Nova Alt Rg" panose="02000506030000020004" pitchFamily="2" charset="77"/>
            </a:endParaRPr>
          </a:p>
        </p:txBody>
      </p:sp>
      <p:grpSp>
        <p:nvGrpSpPr>
          <p:cNvPr id="21" name="Grouper 13">
            <a:extLst>
              <a:ext uri="{FF2B5EF4-FFF2-40B4-BE49-F238E27FC236}">
                <a16:creationId xmlns:a16="http://schemas.microsoft.com/office/drawing/2014/main" id="{399C3C43-79FE-4962-8652-987D76C4ED9C}"/>
              </a:ext>
            </a:extLst>
          </p:cNvPr>
          <p:cNvGrpSpPr/>
          <p:nvPr/>
        </p:nvGrpSpPr>
        <p:grpSpPr>
          <a:xfrm>
            <a:off x="291141" y="2356640"/>
            <a:ext cx="2280804" cy="3434826"/>
            <a:chOff x="3939648" y="3203699"/>
            <a:chExt cx="2280804" cy="3434826"/>
          </a:xfrm>
        </p:grpSpPr>
        <p:grpSp>
          <p:nvGrpSpPr>
            <p:cNvPr id="22" name="Grouper 10">
              <a:extLst>
                <a:ext uri="{FF2B5EF4-FFF2-40B4-BE49-F238E27FC236}">
                  <a16:creationId xmlns:a16="http://schemas.microsoft.com/office/drawing/2014/main" id="{05A729C9-1458-0680-4661-19C6BED2D5DD}"/>
                </a:ext>
              </a:extLst>
            </p:cNvPr>
            <p:cNvGrpSpPr/>
            <p:nvPr/>
          </p:nvGrpSpPr>
          <p:grpSpPr>
            <a:xfrm>
              <a:off x="3939648" y="3203699"/>
              <a:ext cx="2280804" cy="3434826"/>
              <a:chOff x="4174177" y="3649892"/>
              <a:chExt cx="1264501" cy="1904302"/>
            </a:xfrm>
          </p:grpSpPr>
          <p:pic>
            <p:nvPicPr>
              <p:cNvPr id="24" name="Image 23">
                <a:extLst>
                  <a:ext uri="{FF2B5EF4-FFF2-40B4-BE49-F238E27FC236}">
                    <a16:creationId xmlns:a16="http://schemas.microsoft.com/office/drawing/2014/main" id="{72EE794A-A494-C9F6-949B-44628C4231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253" t="25419" r="21913" b="3980"/>
              <a:stretch>
                <a:fillRect/>
              </a:stretch>
            </p:blipFill>
            <p:spPr>
              <a:xfrm>
                <a:off x="4182081" y="3649892"/>
                <a:ext cx="1256597" cy="1904302"/>
              </a:xfrm>
              <a:prstGeom prst="rect">
                <a:avLst/>
              </a:prstGeom>
              <a:effectLst/>
            </p:spPr>
          </p:pic>
          <p:grpSp>
            <p:nvGrpSpPr>
              <p:cNvPr id="28" name="Grouper 5">
                <a:extLst>
                  <a:ext uri="{FF2B5EF4-FFF2-40B4-BE49-F238E27FC236}">
                    <a16:creationId xmlns:a16="http://schemas.microsoft.com/office/drawing/2014/main" id="{02CA6A0E-58CE-086E-F2DA-B452668799E6}"/>
                  </a:ext>
                </a:extLst>
              </p:cNvPr>
              <p:cNvGrpSpPr/>
              <p:nvPr/>
            </p:nvGrpSpPr>
            <p:grpSpPr>
              <a:xfrm>
                <a:off x="4174177" y="3722015"/>
                <a:ext cx="1234422" cy="1784006"/>
                <a:chOff x="735062" y="4579771"/>
                <a:chExt cx="1234422" cy="1784006"/>
              </a:xfrm>
            </p:grpSpPr>
            <p:pic>
              <p:nvPicPr>
                <p:cNvPr id="30" name="Image 29">
                  <a:extLst>
                    <a:ext uri="{FF2B5EF4-FFF2-40B4-BE49-F238E27FC236}">
                      <a16:creationId xmlns:a16="http://schemas.microsoft.com/office/drawing/2014/main" id="{5BA2A870-0D89-83B8-598A-9A5155D63A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5062" y="4579771"/>
                  <a:ext cx="1234422" cy="288032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  <p:pic>
              <p:nvPicPr>
                <p:cNvPr id="32" name="Image 31">
                  <a:extLst>
                    <a:ext uri="{FF2B5EF4-FFF2-40B4-BE49-F238E27FC236}">
                      <a16:creationId xmlns:a16="http://schemas.microsoft.com/office/drawing/2014/main" id="{DF09DFE5-6269-C81E-A664-AE65846828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2966" y="6075745"/>
                  <a:ext cx="1224863" cy="288031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  <p:sp>
              <p:nvSpPr>
                <p:cNvPr id="33" name="Titre 1">
                  <a:extLst>
                    <a:ext uri="{FF2B5EF4-FFF2-40B4-BE49-F238E27FC236}">
                      <a16:creationId xmlns:a16="http://schemas.microsoft.com/office/drawing/2014/main" id="{6C4D86D5-3643-1DD0-37A1-C45C09DB09B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48830" y="6054267"/>
                  <a:ext cx="1003623" cy="309510"/>
                </a:xfrm>
                <a:prstGeom prst="rect">
                  <a:avLst/>
                </a:prstGeom>
                <a:noFill/>
              </p:spPr>
              <p:txBody>
                <a:bodyPr vert="horz" lIns="0" tIns="0" rIns="0" bIns="0" rtlCol="0" anchor="ctr" anchorCtr="0">
                  <a:noAutofit/>
                </a:bodyPr>
                <a:lstStyle>
                  <a:lvl1pPr algn="ctr" defTabSz="1069208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7016" b="1" i="0" kern="12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</a:lstStyle>
                <a:p>
                  <a:r>
                    <a:rPr lang="fr-FR" sz="700" dirty="0"/>
                    <a:t>PARTENAIRES</a:t>
                  </a:r>
                </a:p>
              </p:txBody>
            </p:sp>
          </p:grpSp>
        </p:grp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1A65EDC7-A7F8-DE79-C6AA-529FC57CC0DF}"/>
                </a:ext>
              </a:extLst>
            </p:cNvPr>
            <p:cNvSpPr txBox="1"/>
            <p:nvPr/>
          </p:nvSpPr>
          <p:spPr>
            <a:xfrm>
              <a:off x="4142822" y="6155859"/>
              <a:ext cx="1853378" cy="3201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fr-FR" sz="1400" b="1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rPr>
                <a:t>LOGOS PARTENAIRES</a:t>
              </a:r>
              <a:endParaRPr lang="fr-FR" sz="1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endParaRPr>
            </a:p>
            <a:p>
              <a:pPr algn="r"/>
              <a:endParaRPr lang="fr-FR" sz="1400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34" name="Grouper 11">
            <a:extLst>
              <a:ext uri="{FF2B5EF4-FFF2-40B4-BE49-F238E27FC236}">
                <a16:creationId xmlns:a16="http://schemas.microsoft.com/office/drawing/2014/main" id="{40D781A1-2B1B-599C-F2ED-C6DB3AB40633}"/>
              </a:ext>
            </a:extLst>
          </p:cNvPr>
          <p:cNvGrpSpPr/>
          <p:nvPr/>
        </p:nvGrpSpPr>
        <p:grpSpPr>
          <a:xfrm>
            <a:off x="2192556" y="3754318"/>
            <a:ext cx="2823597" cy="2581730"/>
            <a:chOff x="6056973" y="1747879"/>
            <a:chExt cx="4357476" cy="3485980"/>
          </a:xfrm>
        </p:grpSpPr>
        <p:grpSp>
          <p:nvGrpSpPr>
            <p:cNvPr id="35" name="Grouper 8">
              <a:extLst>
                <a:ext uri="{FF2B5EF4-FFF2-40B4-BE49-F238E27FC236}">
                  <a16:creationId xmlns:a16="http://schemas.microsoft.com/office/drawing/2014/main" id="{B4A3B7E9-B0CF-1A42-38FA-C03E70193D44}"/>
                </a:ext>
              </a:extLst>
            </p:cNvPr>
            <p:cNvGrpSpPr/>
            <p:nvPr/>
          </p:nvGrpSpPr>
          <p:grpSpPr>
            <a:xfrm>
              <a:off x="6056973" y="1747879"/>
              <a:ext cx="4357476" cy="3485980"/>
              <a:chOff x="5700924" y="1747879"/>
              <a:chExt cx="4357476" cy="3485980"/>
            </a:xfrm>
          </p:grpSpPr>
          <p:pic>
            <p:nvPicPr>
              <p:cNvPr id="44" name="Image 43">
                <a:extLst>
                  <a:ext uri="{FF2B5EF4-FFF2-40B4-BE49-F238E27FC236}">
                    <a16:creationId xmlns:a16="http://schemas.microsoft.com/office/drawing/2014/main" id="{72E81325-4397-7874-560E-4E60567DF9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00924" y="1747879"/>
                <a:ext cx="4357476" cy="3485980"/>
              </a:xfrm>
              <a:prstGeom prst="rect">
                <a:avLst/>
              </a:prstGeom>
            </p:spPr>
          </p:pic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2A5FC5D-9105-1997-E214-2EB2CEC71703}"/>
                  </a:ext>
                </a:extLst>
              </p:cNvPr>
              <p:cNvSpPr/>
              <p:nvPr/>
            </p:nvSpPr>
            <p:spPr>
              <a:xfrm>
                <a:off x="6481720" y="2095837"/>
                <a:ext cx="2799845" cy="16022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6" name="Grouper 9">
              <a:extLst>
                <a:ext uri="{FF2B5EF4-FFF2-40B4-BE49-F238E27FC236}">
                  <a16:creationId xmlns:a16="http://schemas.microsoft.com/office/drawing/2014/main" id="{C04C7F7F-3C4F-1A35-E8FB-1758BE8BF517}"/>
                </a:ext>
              </a:extLst>
            </p:cNvPr>
            <p:cNvGrpSpPr/>
            <p:nvPr/>
          </p:nvGrpSpPr>
          <p:grpSpPr>
            <a:xfrm>
              <a:off x="6963087" y="2180484"/>
              <a:ext cx="2568434" cy="1404287"/>
              <a:chOff x="6607038" y="2180484"/>
              <a:chExt cx="2568434" cy="1404287"/>
            </a:xfrm>
          </p:grpSpPr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A8B7F143-54DC-E4F0-DF16-8657DE3DA52E}"/>
                  </a:ext>
                </a:extLst>
              </p:cNvPr>
              <p:cNvSpPr txBox="1"/>
              <p:nvPr/>
            </p:nvSpPr>
            <p:spPr>
              <a:xfrm>
                <a:off x="6762976" y="2748483"/>
                <a:ext cx="1296692" cy="536883"/>
              </a:xfrm>
              <a:prstGeom prst="rect">
                <a:avLst/>
              </a:prstGeom>
              <a:solidFill>
                <a:srgbClr val="0093B1"/>
              </a:solidFill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fr-FR" sz="10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ZONE</a:t>
                </a:r>
              </a:p>
              <a:p>
                <a:pPr algn="ctr"/>
                <a:r>
                  <a:rPr lang="fr-FR" sz="16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XXX</a:t>
                </a:r>
              </a:p>
            </p:txBody>
          </p:sp>
          <p:pic>
            <p:nvPicPr>
              <p:cNvPr id="38" name="Image 37">
                <a:extLst>
                  <a:ext uri="{FF2B5EF4-FFF2-40B4-BE49-F238E27FC236}">
                    <a16:creationId xmlns:a16="http://schemas.microsoft.com/office/drawing/2014/main" id="{82CAC184-74C1-C717-D1A2-690B314DF4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179" b="18649"/>
              <a:stretch/>
            </p:blipFill>
            <p:spPr>
              <a:xfrm>
                <a:off x="6607038" y="2180484"/>
                <a:ext cx="762730" cy="512340"/>
              </a:xfrm>
              <a:prstGeom prst="rect">
                <a:avLst/>
              </a:prstGeom>
            </p:spPr>
          </p:pic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67C3159B-7DBD-3522-F6A8-509FE96F3812}"/>
                  </a:ext>
                </a:extLst>
              </p:cNvPr>
              <p:cNvSpPr txBox="1"/>
              <p:nvPr/>
            </p:nvSpPr>
            <p:spPr>
              <a:xfrm>
                <a:off x="7306212" y="2372279"/>
                <a:ext cx="1869260" cy="2886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/>
                <a:r>
                  <a:rPr lang="fr-FR" sz="1200" b="1" dirty="0">
                    <a:solidFill>
                      <a:srgbClr val="45C5D4"/>
                    </a:solidFill>
                    <a:latin typeface="Calibri" charset="0"/>
                    <a:ea typeface="Calibri" charset="0"/>
                    <a:cs typeface="Calibri" charset="0"/>
                  </a:rPr>
                  <a:t>NOS PARTENAIRES</a:t>
                </a:r>
                <a:endParaRPr lang="fr-FR" sz="1200" dirty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r"/>
                <a:endParaRPr lang="fr-FR" sz="14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CBDB4EF3-C3E2-4AEB-D9FB-7BFB72E7EA9D}"/>
                  </a:ext>
                </a:extLst>
              </p:cNvPr>
              <p:cNvSpPr txBox="1"/>
              <p:nvPr/>
            </p:nvSpPr>
            <p:spPr>
              <a:xfrm>
                <a:off x="7436580" y="3333918"/>
                <a:ext cx="631180" cy="242761"/>
              </a:xfrm>
              <a:prstGeom prst="rect">
                <a:avLst/>
              </a:prstGeom>
              <a:solidFill>
                <a:srgbClr val="B2B6B4"/>
              </a:solidFill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fr-FR" sz="8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ZONE </a:t>
                </a:r>
                <a:r>
                  <a:rPr lang="fr-FR" sz="12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X</a:t>
                </a:r>
              </a:p>
            </p:txBody>
          </p: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41E8889A-05A8-1384-F9E9-5211E81C5F47}"/>
                  </a:ext>
                </a:extLst>
              </p:cNvPr>
              <p:cNvSpPr txBox="1"/>
              <p:nvPr/>
            </p:nvSpPr>
            <p:spPr>
              <a:xfrm>
                <a:off x="8100127" y="2751293"/>
                <a:ext cx="461246" cy="833478"/>
              </a:xfrm>
              <a:prstGeom prst="rect">
                <a:avLst/>
              </a:prstGeom>
              <a:solidFill>
                <a:srgbClr val="45C5D4"/>
              </a:solidFill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>
                  <a:lnSpc>
                    <a:spcPts val="500"/>
                  </a:lnSpc>
                </a:pPr>
                <a:r>
                  <a:rPr lang="fr-FR" sz="8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ZONE</a:t>
                </a:r>
              </a:p>
              <a:p>
                <a:pPr algn="ctr"/>
                <a:r>
                  <a:rPr lang="fr-FR" sz="12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XX</a:t>
                </a:r>
              </a:p>
            </p:txBody>
          </p: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7BF16AB2-01A1-1DC5-410E-74EB150A9304}"/>
                  </a:ext>
                </a:extLst>
              </p:cNvPr>
              <p:cNvSpPr txBox="1"/>
              <p:nvPr/>
            </p:nvSpPr>
            <p:spPr>
              <a:xfrm>
                <a:off x="6756849" y="3333918"/>
                <a:ext cx="631180" cy="242761"/>
              </a:xfrm>
              <a:prstGeom prst="rect">
                <a:avLst/>
              </a:prstGeom>
              <a:solidFill>
                <a:srgbClr val="B2B6B4"/>
              </a:solidFill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fr-FR" sz="8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ZONE </a:t>
                </a:r>
                <a:r>
                  <a:rPr lang="fr-FR" sz="12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X</a:t>
                </a:r>
              </a:p>
            </p:txBody>
          </p:sp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43FC6EAE-F64E-FBE4-F738-F28F373FB91F}"/>
                  </a:ext>
                </a:extLst>
              </p:cNvPr>
              <p:cNvSpPr txBox="1"/>
              <p:nvPr/>
            </p:nvSpPr>
            <p:spPr>
              <a:xfrm>
                <a:off x="8618017" y="2751293"/>
                <a:ext cx="461246" cy="833478"/>
              </a:xfrm>
              <a:prstGeom prst="rect">
                <a:avLst/>
              </a:prstGeom>
              <a:solidFill>
                <a:srgbClr val="45C5D4"/>
              </a:solidFill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>
                  <a:lnSpc>
                    <a:spcPts val="500"/>
                  </a:lnSpc>
                </a:pPr>
                <a:r>
                  <a:rPr lang="fr-FR" sz="8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ZONE</a:t>
                </a:r>
              </a:p>
              <a:p>
                <a:pPr algn="ctr"/>
                <a:r>
                  <a:rPr lang="fr-FR" sz="12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XX</a:t>
                </a:r>
              </a:p>
            </p:txBody>
          </p:sp>
        </p:grpSp>
      </p:grpSp>
      <p:grpSp>
        <p:nvGrpSpPr>
          <p:cNvPr id="46" name="Grouper 1">
            <a:extLst>
              <a:ext uri="{FF2B5EF4-FFF2-40B4-BE49-F238E27FC236}">
                <a16:creationId xmlns:a16="http://schemas.microsoft.com/office/drawing/2014/main" id="{0CB23115-9739-5F8A-3B93-1D9DACBF5AB5}"/>
              </a:ext>
            </a:extLst>
          </p:cNvPr>
          <p:cNvGrpSpPr/>
          <p:nvPr/>
        </p:nvGrpSpPr>
        <p:grpSpPr>
          <a:xfrm>
            <a:off x="1783810" y="1752015"/>
            <a:ext cx="2708864" cy="2016781"/>
            <a:chOff x="1921932" y="3277275"/>
            <a:chExt cx="5144941" cy="3958720"/>
          </a:xfrm>
        </p:grpSpPr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651BE75A-F3F7-AC64-13BE-192F11B5A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7303" y="3277275"/>
              <a:ext cx="4529570" cy="3958720"/>
            </a:xfrm>
            <a:prstGeom prst="rect">
              <a:avLst/>
            </a:prstGeom>
          </p:spPr>
        </p:pic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92423863-1944-8011-4F12-63E781CECFFF}"/>
                </a:ext>
              </a:extLst>
            </p:cNvPr>
            <p:cNvSpPr txBox="1"/>
            <p:nvPr/>
          </p:nvSpPr>
          <p:spPr>
            <a:xfrm>
              <a:off x="5066991" y="4943005"/>
              <a:ext cx="743090" cy="413922"/>
            </a:xfrm>
            <a:prstGeom prst="rect">
              <a:avLst/>
            </a:prstGeom>
            <a:solidFill>
              <a:srgbClr val="45C5D4"/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fr-FR" sz="5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ZONE</a:t>
              </a:r>
            </a:p>
            <a:p>
              <a:pPr algn="ctr"/>
              <a:r>
                <a:rPr lang="fr-FR" sz="7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XX</a:t>
              </a:r>
              <a:endParaRPr lang="fr-FR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36128282-4A01-5FDF-8EEC-70062D8FED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79" b="18649"/>
            <a:stretch/>
          </p:blipFill>
          <p:spPr>
            <a:xfrm>
              <a:off x="5081799" y="4109516"/>
              <a:ext cx="751166" cy="504572"/>
            </a:xfrm>
            <a:prstGeom prst="rect">
              <a:avLst/>
            </a:prstGeom>
          </p:spPr>
        </p:pic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42490225-77D7-0E43-1D3A-30C6D6F77C9D}"/>
                </a:ext>
              </a:extLst>
            </p:cNvPr>
            <p:cNvSpPr txBox="1"/>
            <p:nvPr/>
          </p:nvSpPr>
          <p:spPr>
            <a:xfrm>
              <a:off x="5058899" y="5436619"/>
              <a:ext cx="743090" cy="413922"/>
            </a:xfrm>
            <a:prstGeom prst="rect">
              <a:avLst/>
            </a:prstGeom>
            <a:solidFill>
              <a:srgbClr val="45C5D4"/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fr-FR" sz="5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ZONE</a:t>
              </a:r>
            </a:p>
            <a:p>
              <a:pPr algn="ctr"/>
              <a:r>
                <a:rPr lang="fr-FR" sz="7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XX</a:t>
              </a:r>
              <a:endParaRPr lang="fr-FR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751534F6-6116-6674-49EB-6A792C88EC2E}"/>
                </a:ext>
              </a:extLst>
            </p:cNvPr>
            <p:cNvSpPr txBox="1"/>
            <p:nvPr/>
          </p:nvSpPr>
          <p:spPr>
            <a:xfrm>
              <a:off x="4565584" y="4673583"/>
              <a:ext cx="1783591" cy="3444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fr-FR" sz="500" b="1" dirty="0">
                  <a:solidFill>
                    <a:srgbClr val="45C5D4"/>
                  </a:solidFill>
                  <a:latin typeface="Calibri" charset="0"/>
                  <a:ea typeface="Calibri" charset="0"/>
                  <a:cs typeface="Calibri" charset="0"/>
                </a:rPr>
                <a:t>NOS PARTENAIRES</a:t>
              </a:r>
              <a:endParaRPr lang="fr-FR" sz="500" dirty="0">
                <a:latin typeface="Calibri" charset="0"/>
                <a:ea typeface="Calibri" charset="0"/>
                <a:cs typeface="Calibri" charset="0"/>
              </a:endParaRPr>
            </a:p>
            <a:p>
              <a:pPr algn="ctr"/>
              <a:endParaRPr lang="fr-FR" sz="5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D80C2AEB-DD26-6BCD-D182-04173FB9691D}"/>
                </a:ext>
              </a:extLst>
            </p:cNvPr>
            <p:cNvSpPr txBox="1"/>
            <p:nvPr/>
          </p:nvSpPr>
          <p:spPr>
            <a:xfrm>
              <a:off x="1921932" y="6222659"/>
              <a:ext cx="1388190" cy="911362"/>
            </a:xfrm>
            <a:prstGeom prst="rect">
              <a:avLst/>
            </a:prstGeom>
            <a:solidFill>
              <a:srgbClr val="0093B1"/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fr-FR" sz="7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ZONE</a:t>
              </a:r>
            </a:p>
            <a:p>
              <a:pPr algn="ctr"/>
              <a:r>
                <a:rPr lang="fr-FR" sz="12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XXX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6482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09112B-B0D4-0686-6461-7AE711EE0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7D6EC4-1AD0-254C-9A03-17D9668FE2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-685450"/>
            <a:ext cx="11951235" cy="2248440"/>
          </a:xfrm>
        </p:spPr>
        <p:txBody>
          <a:bodyPr>
            <a:normAutofit/>
          </a:bodyPr>
          <a:lstStyle/>
          <a:p>
            <a:r>
              <a:rPr lang="fr-FR" sz="48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DES OUTILS DE COMMUNICATION À VOTRE DISPOSITION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EE7D010B-8B53-343E-DEBB-3E6D17DC5C31}"/>
              </a:ext>
            </a:extLst>
          </p:cNvPr>
          <p:cNvCxnSpPr/>
          <p:nvPr/>
        </p:nvCxnSpPr>
        <p:spPr>
          <a:xfrm>
            <a:off x="887506" y="6582338"/>
            <a:ext cx="77858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0CC28EDB-07B7-F5C8-6F35-6D6DA5C1CC73}"/>
              </a:ext>
            </a:extLst>
          </p:cNvPr>
          <p:cNvSpPr txBox="1"/>
          <p:nvPr/>
        </p:nvSpPr>
        <p:spPr>
          <a:xfrm>
            <a:off x="8673353" y="6464980"/>
            <a:ext cx="3079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  <a:latin typeface="Burgundia PERSONAL USE" pitchFamily="2" charset="77"/>
                <a:ea typeface="Burgundia PERSONAL USE" pitchFamily="2" charset="77"/>
              </a:rPr>
              <a:t>NOM DU CLUB - VILLE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E1F9A2B-F227-D118-D860-3CF0AA5819E9}"/>
              </a:ext>
            </a:extLst>
          </p:cNvPr>
          <p:cNvSpPr txBox="1"/>
          <p:nvPr/>
        </p:nvSpPr>
        <p:spPr>
          <a:xfrm>
            <a:off x="240766" y="938361"/>
            <a:ext cx="1385048" cy="646331"/>
          </a:xfrm>
          <a:prstGeom prst="rect">
            <a:avLst/>
          </a:prstGeom>
          <a:pattFill prst="ltDnDiag">
            <a:fgClr>
              <a:srgbClr val="00206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Alt Rg" panose="02000506030000020004" pitchFamily="2" charset="77"/>
              </a:rPr>
              <a:t>LOGO </a:t>
            </a:r>
          </a:p>
          <a:p>
            <a:pPr algn="ctr"/>
            <a:r>
              <a:rPr lang="fr-FR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Alt Rg" panose="02000506030000020004" pitchFamily="2" charset="77"/>
              </a:rPr>
              <a:t>DU CLUB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BDD13DA7-732A-49E7-C5E9-BA7F889E8D79}"/>
              </a:ext>
            </a:extLst>
          </p:cNvPr>
          <p:cNvCxnSpPr/>
          <p:nvPr/>
        </p:nvCxnSpPr>
        <p:spPr>
          <a:xfrm>
            <a:off x="2203076" y="1576796"/>
            <a:ext cx="77858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A80F9AD9-7D75-1175-C51B-FC8EC6DFB423}"/>
              </a:ext>
            </a:extLst>
          </p:cNvPr>
          <p:cNvSpPr/>
          <p:nvPr/>
        </p:nvSpPr>
        <p:spPr>
          <a:xfrm>
            <a:off x="3838395" y="1721048"/>
            <a:ext cx="4081240" cy="5811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D9E1803-36AD-1E07-279D-9C8502C8A2A3}"/>
              </a:ext>
            </a:extLst>
          </p:cNvPr>
          <p:cNvSpPr txBox="1"/>
          <p:nvPr/>
        </p:nvSpPr>
        <p:spPr>
          <a:xfrm>
            <a:off x="5198404" y="1770240"/>
            <a:ext cx="450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RADIO</a:t>
            </a:r>
            <a:endParaRPr lang="fr-FR" sz="2400" b="1" dirty="0">
              <a:solidFill>
                <a:schemeClr val="bg1"/>
              </a:solidFill>
              <a:latin typeface="Proxima Nova Alt Rg" panose="02000506030000020004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C6C57B-D10E-ADA0-C27D-FD0D98885328}"/>
              </a:ext>
            </a:extLst>
          </p:cNvPr>
          <p:cNvSpPr/>
          <p:nvPr/>
        </p:nvSpPr>
        <p:spPr>
          <a:xfrm>
            <a:off x="663660" y="2659484"/>
            <a:ext cx="11089070" cy="490328"/>
          </a:xfrm>
          <a:prstGeom prst="rect">
            <a:avLst/>
          </a:prstGeom>
          <a:solidFill>
            <a:srgbClr val="89C6F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82B0352-5780-515F-E668-FC31307A6731}"/>
              </a:ext>
            </a:extLst>
          </p:cNvPr>
          <p:cNvSpPr txBox="1"/>
          <p:nvPr/>
        </p:nvSpPr>
        <p:spPr>
          <a:xfrm>
            <a:off x="791277" y="2690088"/>
            <a:ext cx="2823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Descriptif …</a:t>
            </a:r>
            <a:endParaRPr lang="fr-FR" sz="2400" b="1" dirty="0">
              <a:solidFill>
                <a:schemeClr val="bg1"/>
              </a:solidFill>
              <a:latin typeface="Proxima Nova Alt Bl" panose="02000506030000020004" pitchFamily="2" charset="77"/>
            </a:endParaRPr>
          </a:p>
          <a:p>
            <a:pPr algn="just"/>
            <a:endParaRPr lang="fr-FR" sz="2000" b="1" dirty="0">
              <a:solidFill>
                <a:schemeClr val="bg1"/>
              </a:solidFill>
              <a:latin typeface="Proxima Nova Alt Bl" panose="02000506030000020004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EA6A6D-D20A-76AF-F79C-691B90BBF1C7}"/>
              </a:ext>
            </a:extLst>
          </p:cNvPr>
          <p:cNvSpPr/>
          <p:nvPr/>
        </p:nvSpPr>
        <p:spPr>
          <a:xfrm>
            <a:off x="663660" y="3834007"/>
            <a:ext cx="11089070" cy="490328"/>
          </a:xfrm>
          <a:prstGeom prst="rect">
            <a:avLst/>
          </a:prstGeom>
          <a:solidFill>
            <a:srgbClr val="C8D5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1DCD6CB-CCDF-EB2D-E7AF-CB30700461AB}"/>
              </a:ext>
            </a:extLst>
          </p:cNvPr>
          <p:cNvSpPr txBox="1"/>
          <p:nvPr/>
        </p:nvSpPr>
        <p:spPr>
          <a:xfrm>
            <a:off x="887506" y="5187051"/>
            <a:ext cx="2823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TARIF : </a:t>
            </a:r>
            <a:endParaRPr lang="fr-FR" sz="1600" b="1" dirty="0">
              <a:solidFill>
                <a:schemeClr val="bg1"/>
              </a:solidFill>
              <a:latin typeface="Proxima Nova Alt Bl" panose="02000506030000020004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XX spots/ an &gt; 000€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0660342F-EAED-84AF-2118-F40738E2E613}"/>
              </a:ext>
            </a:extLst>
          </p:cNvPr>
          <p:cNvSpPr txBox="1"/>
          <p:nvPr/>
        </p:nvSpPr>
        <p:spPr>
          <a:xfrm>
            <a:off x="791277" y="3891765"/>
            <a:ext cx="4123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Nos partenaires actuels</a:t>
            </a:r>
            <a:endParaRPr lang="fr-FR" sz="2400" b="1" dirty="0">
              <a:solidFill>
                <a:schemeClr val="bg1"/>
              </a:solidFill>
              <a:latin typeface="Proxima Nova Alt Bl" panose="02000506030000020004" pitchFamily="2" charset="77"/>
            </a:endParaRPr>
          </a:p>
          <a:p>
            <a:pPr algn="just"/>
            <a:endParaRPr lang="fr-FR" sz="2000" b="1" dirty="0">
              <a:solidFill>
                <a:schemeClr val="bg1"/>
              </a:solidFill>
              <a:latin typeface="Proxima Nova Alt Bl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65095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04DEDE-9E0F-AD41-8121-CF48302E6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015ED31-094B-E896-746E-C1EBE28055BD}"/>
              </a:ext>
            </a:extLst>
          </p:cNvPr>
          <p:cNvSpPr/>
          <p:nvPr/>
        </p:nvSpPr>
        <p:spPr>
          <a:xfrm>
            <a:off x="9005255" y="1886812"/>
            <a:ext cx="2935805" cy="4254343"/>
          </a:xfrm>
          <a:prstGeom prst="rect">
            <a:avLst/>
          </a:prstGeom>
          <a:solidFill>
            <a:srgbClr val="0050FF"/>
          </a:solidFill>
          <a:ln>
            <a:noFill/>
          </a:ln>
          <a:effectLst>
            <a:outerShdw blurRad="50800" dist="50800" dir="5400000" sx="109986" sy="109986" algn="ctr" rotWithShape="0">
              <a:srgbClr val="000000">
                <a:alpha val="1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1398034-FDEE-66A6-D288-0FACBD15C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-685450"/>
            <a:ext cx="11951235" cy="2248440"/>
          </a:xfrm>
        </p:spPr>
        <p:txBody>
          <a:bodyPr>
            <a:normAutofit/>
          </a:bodyPr>
          <a:lstStyle/>
          <a:p>
            <a:r>
              <a:rPr lang="fr-FR" sz="48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DES OUTILS DE COMMUNICATION À VOTRE DISPOSITION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D1FB968-24D0-0A44-5A82-BE8712918C1A}"/>
              </a:ext>
            </a:extLst>
          </p:cNvPr>
          <p:cNvCxnSpPr/>
          <p:nvPr/>
        </p:nvCxnSpPr>
        <p:spPr>
          <a:xfrm>
            <a:off x="887506" y="6582338"/>
            <a:ext cx="77858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3C0BA9E5-F79D-7151-10EC-28BAC5568648}"/>
              </a:ext>
            </a:extLst>
          </p:cNvPr>
          <p:cNvSpPr txBox="1"/>
          <p:nvPr/>
        </p:nvSpPr>
        <p:spPr>
          <a:xfrm>
            <a:off x="8673353" y="6464980"/>
            <a:ext cx="3079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  <a:latin typeface="Burgundia PERSONAL USE" pitchFamily="2" charset="77"/>
                <a:ea typeface="Burgundia PERSONAL USE" pitchFamily="2" charset="77"/>
              </a:rPr>
              <a:t>NOM DU CLUB - VILLE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FE47E0A-1323-6EB3-5629-674206AF530C}"/>
              </a:ext>
            </a:extLst>
          </p:cNvPr>
          <p:cNvSpPr txBox="1"/>
          <p:nvPr/>
        </p:nvSpPr>
        <p:spPr>
          <a:xfrm>
            <a:off x="240766" y="938361"/>
            <a:ext cx="1385048" cy="646331"/>
          </a:xfrm>
          <a:prstGeom prst="rect">
            <a:avLst/>
          </a:prstGeom>
          <a:pattFill prst="ltDnDiag">
            <a:fgClr>
              <a:srgbClr val="00206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Alt Rg" panose="02000506030000020004" pitchFamily="2" charset="77"/>
              </a:rPr>
              <a:t>LOGO </a:t>
            </a:r>
          </a:p>
          <a:p>
            <a:pPr algn="ctr"/>
            <a:r>
              <a:rPr lang="fr-FR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Alt Rg" panose="02000506030000020004" pitchFamily="2" charset="77"/>
              </a:rPr>
              <a:t>DU CLUB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D1D65B75-B6F4-77BF-D7B6-123302102AE3}"/>
              </a:ext>
            </a:extLst>
          </p:cNvPr>
          <p:cNvCxnSpPr/>
          <p:nvPr/>
        </p:nvCxnSpPr>
        <p:spPr>
          <a:xfrm>
            <a:off x="2203076" y="1576796"/>
            <a:ext cx="77858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4D83634-DCF3-98B4-1D75-A3B4AEC99B2C}"/>
              </a:ext>
            </a:extLst>
          </p:cNvPr>
          <p:cNvSpPr/>
          <p:nvPr/>
        </p:nvSpPr>
        <p:spPr>
          <a:xfrm>
            <a:off x="3838395" y="1721048"/>
            <a:ext cx="4081240" cy="5811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E82C8CF-7790-0FFE-FDE3-3558A26FEB54}"/>
              </a:ext>
            </a:extLst>
          </p:cNvPr>
          <p:cNvSpPr txBox="1"/>
          <p:nvPr/>
        </p:nvSpPr>
        <p:spPr>
          <a:xfrm>
            <a:off x="4170297" y="1799664"/>
            <a:ext cx="450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T-SHIRT SUPPORTER</a:t>
            </a:r>
            <a:endParaRPr lang="fr-FR" sz="2400" b="1" dirty="0">
              <a:solidFill>
                <a:schemeClr val="bg1"/>
              </a:solidFill>
              <a:latin typeface="Proxima Nova Alt Rg" panose="02000506030000020004" pitchFamily="2" charset="77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9B1778-5434-16BC-5290-9A0E97516337}"/>
              </a:ext>
            </a:extLst>
          </p:cNvPr>
          <p:cNvSpPr txBox="1"/>
          <p:nvPr/>
        </p:nvSpPr>
        <p:spPr>
          <a:xfrm>
            <a:off x="791276" y="2843130"/>
            <a:ext cx="53047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Soyez au cœur des tribunes. Associez votre entreprise au « T-shirt du Supporter ». Soirée du supporter : lors de ces XX soirées, ce t-shirt vous assurera une bonne visibilité. Notre public aura à cœur de le porter régulièrement. </a:t>
            </a:r>
            <a:endParaRPr lang="fr-FR" sz="2400" b="1" dirty="0">
              <a:solidFill>
                <a:schemeClr val="bg1"/>
              </a:solidFill>
              <a:latin typeface="Proxima Nova Alt Bl" panose="02000506030000020004" pitchFamily="2" charset="77"/>
            </a:endParaRPr>
          </a:p>
          <a:p>
            <a:pPr algn="just"/>
            <a:endParaRPr lang="fr-FR" sz="2000" b="1" dirty="0">
              <a:solidFill>
                <a:schemeClr val="bg1"/>
              </a:solidFill>
              <a:latin typeface="Proxima Nova Alt Bl" panose="02000506030000020004" pitchFamily="2" charset="77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24FABC0-4568-ED4D-F832-21C56F95CABF}"/>
              </a:ext>
            </a:extLst>
          </p:cNvPr>
          <p:cNvSpPr txBox="1"/>
          <p:nvPr/>
        </p:nvSpPr>
        <p:spPr>
          <a:xfrm>
            <a:off x="887506" y="5187051"/>
            <a:ext cx="92661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TARIF : </a:t>
            </a:r>
            <a:endParaRPr lang="fr-FR" sz="1600" b="1" dirty="0">
              <a:solidFill>
                <a:schemeClr val="bg1"/>
              </a:solidFill>
              <a:latin typeface="Proxima Nova Alt Bl" panose="02000506030000020004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50 t-shirts  &gt; 000€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400" b="1" dirty="0">
              <a:solidFill>
                <a:schemeClr val="bg1"/>
              </a:solidFill>
              <a:latin typeface="Proxima Nova Alt Bl" panose="02000506030000020004" pitchFamily="2" charset="77"/>
            </a:endParaRPr>
          </a:p>
          <a:p>
            <a:pPr algn="just"/>
            <a:r>
              <a:rPr lang="fr-FR" sz="1400" b="1" i="1" dirty="0">
                <a:solidFill>
                  <a:schemeClr val="bg1"/>
                </a:solidFill>
                <a:latin typeface="Proxima Nova Alt Bl" panose="02000506030000020004" pitchFamily="2" charset="77"/>
              </a:rPr>
              <a:t>Ces prix s’entendent conception incluse (logo fourni par l’entreprise)</a:t>
            </a:r>
          </a:p>
        </p:txBody>
      </p:sp>
      <p:grpSp>
        <p:nvGrpSpPr>
          <p:cNvPr id="3" name="Grouper 1">
            <a:extLst>
              <a:ext uri="{FF2B5EF4-FFF2-40B4-BE49-F238E27FC236}">
                <a16:creationId xmlns:a16="http://schemas.microsoft.com/office/drawing/2014/main" id="{B4F8D91E-57FA-89AC-E812-77F65071848F}"/>
              </a:ext>
            </a:extLst>
          </p:cNvPr>
          <p:cNvGrpSpPr/>
          <p:nvPr/>
        </p:nvGrpSpPr>
        <p:grpSpPr>
          <a:xfrm>
            <a:off x="8271641" y="2100529"/>
            <a:ext cx="3481089" cy="3826912"/>
            <a:chOff x="5724125" y="3133221"/>
            <a:chExt cx="3047642" cy="305718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1114292-B84E-BC11-25B2-423B1663D2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795" b="42344"/>
            <a:stretch/>
          </p:blipFill>
          <p:spPr>
            <a:xfrm>
              <a:off x="5724125" y="3133221"/>
              <a:ext cx="3047642" cy="3057186"/>
            </a:xfrm>
            <a:prstGeom prst="rect">
              <a:avLst/>
            </a:prstGeom>
            <a:effectLst/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0CD667A8-FDF3-C58C-F522-B6EE23CD36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79" b="18649"/>
            <a:stretch/>
          </p:blipFill>
          <p:spPr>
            <a:xfrm>
              <a:off x="7361674" y="4222805"/>
              <a:ext cx="688509" cy="462484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83A0964D-2200-D7B8-AD76-04D664806B7E}"/>
                </a:ext>
              </a:extLst>
            </p:cNvPr>
            <p:cNvSpPr txBox="1"/>
            <p:nvPr/>
          </p:nvSpPr>
          <p:spPr>
            <a:xfrm>
              <a:off x="6732108" y="4920100"/>
              <a:ext cx="1293470" cy="672809"/>
            </a:xfrm>
            <a:prstGeom prst="rect">
              <a:avLst/>
            </a:prstGeom>
            <a:solidFill>
              <a:srgbClr val="45C5D4"/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fr-FR" sz="1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ZONE</a:t>
              </a:r>
            </a:p>
            <a:p>
              <a:pPr algn="ctr"/>
              <a:r>
                <a:rPr lang="fr-FR" sz="1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PARTENAIRE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2652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53A109-E1F8-D77C-675E-E5C384239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452481E-FE17-4750-EDCF-F3D4444F0561}"/>
              </a:ext>
            </a:extLst>
          </p:cNvPr>
          <p:cNvSpPr/>
          <p:nvPr/>
        </p:nvSpPr>
        <p:spPr>
          <a:xfrm>
            <a:off x="9069970" y="2651965"/>
            <a:ext cx="2682760" cy="3298025"/>
          </a:xfrm>
          <a:prstGeom prst="rect">
            <a:avLst/>
          </a:prstGeom>
          <a:solidFill>
            <a:srgbClr val="0050FF"/>
          </a:solidFill>
          <a:ln>
            <a:noFill/>
          </a:ln>
          <a:effectLst>
            <a:outerShdw blurRad="50800" dist="50800" dir="5400000" sx="109986" sy="109986" algn="ctr" rotWithShape="0">
              <a:srgbClr val="000000">
                <a:alpha val="1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89ACF1F-039E-0DBE-99FE-D7BD2AF97C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-685450"/>
            <a:ext cx="11951235" cy="2248440"/>
          </a:xfrm>
        </p:spPr>
        <p:txBody>
          <a:bodyPr>
            <a:normAutofit/>
          </a:bodyPr>
          <a:lstStyle/>
          <a:p>
            <a:r>
              <a:rPr lang="fr-FR" sz="48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DES OUTILS DE COMMUNICATION À VOTRE DISPOSITION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AE08E841-4964-6DB4-878F-F241735B3B57}"/>
              </a:ext>
            </a:extLst>
          </p:cNvPr>
          <p:cNvCxnSpPr/>
          <p:nvPr/>
        </p:nvCxnSpPr>
        <p:spPr>
          <a:xfrm>
            <a:off x="887506" y="6582338"/>
            <a:ext cx="77858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C700702F-4293-799C-2F14-D2DE3631DB28}"/>
              </a:ext>
            </a:extLst>
          </p:cNvPr>
          <p:cNvSpPr txBox="1"/>
          <p:nvPr/>
        </p:nvSpPr>
        <p:spPr>
          <a:xfrm>
            <a:off x="8673353" y="6464980"/>
            <a:ext cx="3079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  <a:latin typeface="Burgundia PERSONAL USE" pitchFamily="2" charset="77"/>
                <a:ea typeface="Burgundia PERSONAL USE" pitchFamily="2" charset="77"/>
              </a:rPr>
              <a:t>NOM DU CLUB - VILLE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4850899-CEC5-A27D-DCA5-810B189E1EA5}"/>
              </a:ext>
            </a:extLst>
          </p:cNvPr>
          <p:cNvSpPr txBox="1"/>
          <p:nvPr/>
        </p:nvSpPr>
        <p:spPr>
          <a:xfrm>
            <a:off x="240766" y="938361"/>
            <a:ext cx="1385048" cy="646331"/>
          </a:xfrm>
          <a:prstGeom prst="rect">
            <a:avLst/>
          </a:prstGeom>
          <a:pattFill prst="ltDnDiag">
            <a:fgClr>
              <a:srgbClr val="00206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Alt Rg" panose="02000506030000020004" pitchFamily="2" charset="77"/>
              </a:rPr>
              <a:t>LOGO </a:t>
            </a:r>
          </a:p>
          <a:p>
            <a:pPr algn="ctr"/>
            <a:r>
              <a:rPr lang="fr-FR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Alt Rg" panose="02000506030000020004" pitchFamily="2" charset="77"/>
              </a:rPr>
              <a:t>DU CLUB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85C64FA6-6C24-5958-76C7-797C1CD66E3E}"/>
              </a:ext>
            </a:extLst>
          </p:cNvPr>
          <p:cNvCxnSpPr/>
          <p:nvPr/>
        </p:nvCxnSpPr>
        <p:spPr>
          <a:xfrm>
            <a:off x="2203076" y="1576796"/>
            <a:ext cx="77858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99EDAB2-EB7F-A738-8E14-3185AAC40030}"/>
              </a:ext>
            </a:extLst>
          </p:cNvPr>
          <p:cNvSpPr/>
          <p:nvPr/>
        </p:nvSpPr>
        <p:spPr>
          <a:xfrm>
            <a:off x="3838395" y="1721048"/>
            <a:ext cx="4081240" cy="5811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CF6C001-9F7E-6662-DDF1-2E65CEECB99B}"/>
              </a:ext>
            </a:extLst>
          </p:cNvPr>
          <p:cNvSpPr txBox="1"/>
          <p:nvPr/>
        </p:nvSpPr>
        <p:spPr>
          <a:xfrm>
            <a:off x="5092311" y="1762838"/>
            <a:ext cx="450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ÉCOCUP</a:t>
            </a:r>
            <a:endParaRPr lang="fr-FR" sz="2400" b="1" dirty="0">
              <a:solidFill>
                <a:schemeClr val="bg1"/>
              </a:solidFill>
              <a:latin typeface="Proxima Nova Alt Rg" panose="02000506030000020004" pitchFamily="2" charset="77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AB63A58-A464-3E7F-74EE-21C619EAB20F}"/>
              </a:ext>
            </a:extLst>
          </p:cNvPr>
          <p:cNvSpPr txBox="1"/>
          <p:nvPr/>
        </p:nvSpPr>
        <p:spPr>
          <a:xfrm>
            <a:off x="791276" y="2843130"/>
            <a:ext cx="62572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Associez votre entreprise à une démarche écologique et à une fabrication française. Ces gobelets seront utilisés lors des matchs à domicile et à chaque événement du club.</a:t>
            </a:r>
            <a:endParaRPr lang="fr-FR" sz="2400" b="1" dirty="0">
              <a:solidFill>
                <a:schemeClr val="bg1"/>
              </a:solidFill>
              <a:latin typeface="Proxima Nova Alt Bl" panose="02000506030000020004" pitchFamily="2" charset="77"/>
            </a:endParaRPr>
          </a:p>
          <a:p>
            <a:pPr algn="just"/>
            <a:endParaRPr lang="fr-FR" sz="2000" b="1" dirty="0">
              <a:solidFill>
                <a:schemeClr val="bg1"/>
              </a:solidFill>
              <a:latin typeface="Proxima Nova Alt Bl" panose="02000506030000020004" pitchFamily="2" charset="77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6EED288-7DD5-A644-0843-1440F95E496C}"/>
              </a:ext>
            </a:extLst>
          </p:cNvPr>
          <p:cNvSpPr txBox="1"/>
          <p:nvPr/>
        </p:nvSpPr>
        <p:spPr>
          <a:xfrm>
            <a:off x="887506" y="5187051"/>
            <a:ext cx="92661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TARIF : </a:t>
            </a:r>
            <a:endParaRPr lang="fr-FR" sz="1600" b="1" dirty="0">
              <a:solidFill>
                <a:schemeClr val="bg1"/>
              </a:solidFill>
              <a:latin typeface="Proxima Nova Alt Bl" panose="02000506030000020004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Votre logo sur XXX gobelets  &gt; 000€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400" b="1" dirty="0">
              <a:solidFill>
                <a:schemeClr val="bg1"/>
              </a:solidFill>
              <a:latin typeface="Proxima Nova Alt Bl" panose="02000506030000020004" pitchFamily="2" charset="77"/>
            </a:endParaRPr>
          </a:p>
          <a:p>
            <a:pPr algn="just"/>
            <a:r>
              <a:rPr lang="fr-FR" sz="1400" b="1" i="1" dirty="0">
                <a:solidFill>
                  <a:schemeClr val="bg1"/>
                </a:solidFill>
                <a:latin typeface="Proxima Nova Alt Bl" panose="02000506030000020004" pitchFamily="2" charset="77"/>
              </a:rPr>
              <a:t>Ces prix s’entendent conception incluse (logo fourni par l’entreprise)</a:t>
            </a:r>
          </a:p>
        </p:txBody>
      </p:sp>
      <p:pic>
        <p:nvPicPr>
          <p:cNvPr id="12" name="Image 11" descr="Une image contenant récipients pour boire, conteneur, verre, tasse&#10;&#10;Le contenu généré par l’IA peut être incorrect.">
            <a:extLst>
              <a:ext uri="{FF2B5EF4-FFF2-40B4-BE49-F238E27FC236}">
                <a16:creationId xmlns:a16="http://schemas.microsoft.com/office/drawing/2014/main" id="{E3020F11-4579-1F07-3413-9B5D08DF5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235" y="2626045"/>
            <a:ext cx="3753259" cy="3753259"/>
          </a:xfrm>
          <a:prstGeom prst="rect">
            <a:avLst/>
          </a:prstGeom>
        </p:spPr>
      </p:pic>
      <p:pic>
        <p:nvPicPr>
          <p:cNvPr id="18" name="Image 17" descr="Une image contenant récipients pour boire, vaisselle, verre, conteneur&#10;&#10;Le contenu généré par l’IA peut être incorrect.">
            <a:extLst>
              <a:ext uri="{FF2B5EF4-FFF2-40B4-BE49-F238E27FC236}">
                <a16:creationId xmlns:a16="http://schemas.microsoft.com/office/drawing/2014/main" id="{F10C3766-EC77-40DA-F51D-9D7E49EFC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3353" y="1149315"/>
            <a:ext cx="4559369" cy="455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32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CEE634-9C9E-4192-6590-A9882A0F2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77D1AC7-9747-CC0A-8651-3AD88AFAFDBA}"/>
              </a:ext>
            </a:extLst>
          </p:cNvPr>
          <p:cNvSpPr/>
          <p:nvPr/>
        </p:nvSpPr>
        <p:spPr>
          <a:xfrm>
            <a:off x="1713964" y="2582427"/>
            <a:ext cx="1768254" cy="1763206"/>
          </a:xfrm>
          <a:prstGeom prst="rect">
            <a:avLst/>
          </a:prstGeom>
          <a:solidFill>
            <a:srgbClr val="0050FF"/>
          </a:solidFill>
          <a:ln>
            <a:noFill/>
          </a:ln>
          <a:effectLst>
            <a:outerShdw blurRad="50800" dist="50800" dir="5400000" sx="109986" sy="109986" algn="ctr" rotWithShape="0">
              <a:srgbClr val="000000">
                <a:alpha val="1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01AB0CC-8B04-AED8-CAD4-725A7DF363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897327"/>
            <a:ext cx="11951235" cy="2248440"/>
          </a:xfrm>
        </p:spPr>
        <p:txBody>
          <a:bodyPr>
            <a:normAutofit/>
          </a:bodyPr>
          <a:lstStyle/>
          <a:p>
            <a:r>
              <a:rPr lang="fr-FR" sz="48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LES PETITS + POUR LES PARTENAIRES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AC56F6EB-8B0C-29F0-289F-60B2565C3D38}"/>
              </a:ext>
            </a:extLst>
          </p:cNvPr>
          <p:cNvCxnSpPr/>
          <p:nvPr/>
        </p:nvCxnSpPr>
        <p:spPr>
          <a:xfrm>
            <a:off x="887506" y="6582338"/>
            <a:ext cx="77858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FD30EE9-965E-63D0-E652-BA9DF797E33D}"/>
              </a:ext>
            </a:extLst>
          </p:cNvPr>
          <p:cNvSpPr txBox="1"/>
          <p:nvPr/>
        </p:nvSpPr>
        <p:spPr>
          <a:xfrm>
            <a:off x="8673353" y="6464980"/>
            <a:ext cx="3079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  <a:latin typeface="Burgundia PERSONAL USE" pitchFamily="2" charset="77"/>
                <a:ea typeface="Burgundia PERSONAL USE" pitchFamily="2" charset="77"/>
              </a:rPr>
              <a:t>NOM DU CLUB - VILLE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4FB71AF-FCFA-4ACA-40FC-9E33FBA89D3D}"/>
              </a:ext>
            </a:extLst>
          </p:cNvPr>
          <p:cNvSpPr txBox="1"/>
          <p:nvPr/>
        </p:nvSpPr>
        <p:spPr>
          <a:xfrm>
            <a:off x="371653" y="1710173"/>
            <a:ext cx="1385048" cy="646331"/>
          </a:xfrm>
          <a:prstGeom prst="rect">
            <a:avLst/>
          </a:prstGeom>
          <a:pattFill prst="ltDnDiag">
            <a:fgClr>
              <a:srgbClr val="00206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Alt Rg" panose="02000506030000020004" pitchFamily="2" charset="77"/>
              </a:rPr>
              <a:t>LOGO </a:t>
            </a:r>
          </a:p>
          <a:p>
            <a:pPr algn="ctr"/>
            <a:r>
              <a:rPr lang="fr-FR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Alt Rg" panose="02000506030000020004" pitchFamily="2" charset="77"/>
              </a:rPr>
              <a:t>DU CLUB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A07BC64-64FE-26BA-4295-5EE446AE1A3D}"/>
              </a:ext>
            </a:extLst>
          </p:cNvPr>
          <p:cNvCxnSpPr/>
          <p:nvPr/>
        </p:nvCxnSpPr>
        <p:spPr>
          <a:xfrm>
            <a:off x="2203076" y="1576796"/>
            <a:ext cx="77858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4FDF3D7-D934-3A04-109B-BC382C221EE7}"/>
              </a:ext>
            </a:extLst>
          </p:cNvPr>
          <p:cNvSpPr/>
          <p:nvPr/>
        </p:nvSpPr>
        <p:spPr>
          <a:xfrm>
            <a:off x="3838395" y="1721048"/>
            <a:ext cx="4081240" cy="5811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DDA0B18-2763-F0E8-BA1B-068D71AC46E7}"/>
              </a:ext>
            </a:extLst>
          </p:cNvPr>
          <p:cNvSpPr txBox="1"/>
          <p:nvPr/>
        </p:nvSpPr>
        <p:spPr>
          <a:xfrm>
            <a:off x="4932349" y="1780802"/>
            <a:ext cx="450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AVANTAGES</a:t>
            </a:r>
            <a:endParaRPr lang="fr-FR" sz="2400" b="1" dirty="0">
              <a:solidFill>
                <a:schemeClr val="bg1"/>
              </a:solidFill>
              <a:latin typeface="Proxima Nova Alt Rg" panose="02000506030000020004" pitchFamily="2" charset="77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A9A8632-1360-093B-25C1-066A99034BF1}"/>
              </a:ext>
            </a:extLst>
          </p:cNvPr>
          <p:cNvSpPr txBox="1"/>
          <p:nvPr/>
        </p:nvSpPr>
        <p:spPr>
          <a:xfrm>
            <a:off x="1825566" y="2947127"/>
            <a:ext cx="15450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PACK 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X</a:t>
            </a:r>
            <a:endParaRPr lang="fr-FR" sz="3600" b="1" dirty="0">
              <a:solidFill>
                <a:schemeClr val="bg1"/>
              </a:solidFill>
              <a:latin typeface="Proxima Nova Alt Bl" panose="02000506030000020004" pitchFamily="2" charset="77"/>
            </a:endParaRPr>
          </a:p>
          <a:p>
            <a:pPr algn="just"/>
            <a:endParaRPr lang="fr-FR" sz="2000" b="1" dirty="0">
              <a:solidFill>
                <a:schemeClr val="bg1"/>
              </a:solidFill>
              <a:latin typeface="Proxima Nova Alt Bl" panose="02000506030000020004" pitchFamily="2" charset="77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F9A96E3-C76F-E036-035F-417600F1A6EF}"/>
              </a:ext>
            </a:extLst>
          </p:cNvPr>
          <p:cNvSpPr txBox="1"/>
          <p:nvPr/>
        </p:nvSpPr>
        <p:spPr>
          <a:xfrm>
            <a:off x="1079295" y="4435704"/>
            <a:ext cx="30612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Comprend 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Une déduction d’impôts de 60%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Votre logo sur nos supports digitaux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Une soirée partenaires annuelle</a:t>
            </a:r>
            <a:endParaRPr lang="fr-FR" sz="1600" b="1" dirty="0">
              <a:solidFill>
                <a:schemeClr val="bg1"/>
              </a:solidFill>
              <a:latin typeface="Proxima Nova Alt Rg" panose="02000506030000020004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400" b="1" dirty="0">
              <a:solidFill>
                <a:schemeClr val="bg1"/>
              </a:solidFill>
              <a:latin typeface="Proxima Nova Alt Bl" panose="02000506030000020004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A97240-3FCF-61D9-050E-8567F375C19D}"/>
              </a:ext>
            </a:extLst>
          </p:cNvPr>
          <p:cNvSpPr/>
          <p:nvPr/>
        </p:nvSpPr>
        <p:spPr>
          <a:xfrm>
            <a:off x="5415623" y="2582427"/>
            <a:ext cx="1768254" cy="1763206"/>
          </a:xfrm>
          <a:prstGeom prst="rect">
            <a:avLst/>
          </a:prstGeom>
          <a:solidFill>
            <a:srgbClr val="89C6FB"/>
          </a:solidFill>
          <a:ln>
            <a:noFill/>
          </a:ln>
          <a:effectLst>
            <a:outerShdw blurRad="50800" dist="50800" dir="5400000" sx="109986" sy="109986" algn="ctr" rotWithShape="0">
              <a:srgbClr val="000000">
                <a:alpha val="1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D85A90-9C87-1E02-DA7E-87C670831AFB}"/>
              </a:ext>
            </a:extLst>
          </p:cNvPr>
          <p:cNvSpPr/>
          <p:nvPr/>
        </p:nvSpPr>
        <p:spPr>
          <a:xfrm>
            <a:off x="9104796" y="2582427"/>
            <a:ext cx="1768254" cy="1763206"/>
          </a:xfrm>
          <a:prstGeom prst="rect">
            <a:avLst/>
          </a:prstGeom>
          <a:solidFill>
            <a:srgbClr val="C8D5FA"/>
          </a:solidFill>
          <a:ln>
            <a:noFill/>
          </a:ln>
          <a:effectLst>
            <a:outerShdw blurRad="50800" dist="50800" dir="5400000" sx="109986" sy="109986" algn="ctr" rotWithShape="0">
              <a:srgbClr val="000000">
                <a:alpha val="1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EE6D73B-0C68-28B7-CC26-99900E110768}"/>
              </a:ext>
            </a:extLst>
          </p:cNvPr>
          <p:cNvSpPr txBox="1"/>
          <p:nvPr/>
        </p:nvSpPr>
        <p:spPr>
          <a:xfrm>
            <a:off x="5590742" y="2974453"/>
            <a:ext cx="1411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PACK 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XX</a:t>
            </a:r>
            <a:endParaRPr lang="fr-FR" sz="3600" b="1" dirty="0">
              <a:solidFill>
                <a:schemeClr val="bg1"/>
              </a:solidFill>
              <a:latin typeface="Proxima Nova Alt Bl" panose="02000506030000020004" pitchFamily="2" charset="77"/>
            </a:endParaRPr>
          </a:p>
          <a:p>
            <a:pPr algn="just"/>
            <a:endParaRPr lang="fr-FR" sz="2000" b="1" dirty="0">
              <a:solidFill>
                <a:schemeClr val="bg1"/>
              </a:solidFill>
              <a:latin typeface="Proxima Nova Alt Bl" panose="02000506030000020004" pitchFamily="2" charset="77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90AE2E4-2054-BF77-6CFA-C92991EAFA10}"/>
              </a:ext>
            </a:extLst>
          </p:cNvPr>
          <p:cNvSpPr txBox="1"/>
          <p:nvPr/>
        </p:nvSpPr>
        <p:spPr>
          <a:xfrm>
            <a:off x="9292401" y="2947126"/>
            <a:ext cx="1411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PACK 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XXX</a:t>
            </a:r>
            <a:endParaRPr lang="fr-FR" sz="3600" b="1" dirty="0">
              <a:solidFill>
                <a:schemeClr val="bg1"/>
              </a:solidFill>
              <a:latin typeface="Proxima Nova Alt Bl" panose="02000506030000020004" pitchFamily="2" charset="77"/>
            </a:endParaRPr>
          </a:p>
          <a:p>
            <a:pPr algn="just"/>
            <a:endParaRPr lang="fr-FR" sz="2000" b="1" dirty="0">
              <a:solidFill>
                <a:schemeClr val="bg1"/>
              </a:solidFill>
              <a:latin typeface="Proxima Nova Alt Bl" panose="02000506030000020004" pitchFamily="2" charset="77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4042003-5CCC-66E2-1E0E-ECD0905E815F}"/>
              </a:ext>
            </a:extLst>
          </p:cNvPr>
          <p:cNvSpPr txBox="1"/>
          <p:nvPr/>
        </p:nvSpPr>
        <p:spPr>
          <a:xfrm>
            <a:off x="4602430" y="4373263"/>
            <a:ext cx="35608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Comprend 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Une déduction d’impôts de 60%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Votre logo sur nos supports digitaux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Des espaces dédiés à vos actualités sur nos supports digitaux : site internet et réseaux sociaux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Une soirée partenaires annuelle</a:t>
            </a:r>
            <a:endParaRPr lang="fr-FR" sz="1600" b="1" dirty="0">
              <a:solidFill>
                <a:schemeClr val="bg1"/>
              </a:solidFill>
              <a:latin typeface="Proxima Nova Alt Rg" panose="02000506030000020004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400" b="1" dirty="0">
              <a:solidFill>
                <a:schemeClr val="bg1"/>
              </a:solidFill>
              <a:latin typeface="Proxima Nova Alt Bl" panose="02000506030000020004" pitchFamily="2" charset="77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378413D-244F-516B-E3AF-A1B604543DBA}"/>
              </a:ext>
            </a:extLst>
          </p:cNvPr>
          <p:cNvSpPr txBox="1"/>
          <p:nvPr/>
        </p:nvSpPr>
        <p:spPr>
          <a:xfrm>
            <a:off x="8237464" y="4343850"/>
            <a:ext cx="39545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Comprend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Une déduction d’impôts de 60%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Votre logo sur nos supports digitaux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Des espaces dédiés à vos actualités sur nos supports digitaux : site internet et réseaux sociaux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Une soirée partenaires annuelle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Une invitation personnelle à l’événement</a:t>
            </a:r>
            <a:endParaRPr lang="fr-FR" sz="1600" b="1" dirty="0">
              <a:solidFill>
                <a:schemeClr val="bg1"/>
              </a:solidFill>
              <a:latin typeface="Proxima Nova Alt Rg" panose="02000506030000020004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400" b="1" dirty="0">
              <a:solidFill>
                <a:schemeClr val="bg1"/>
              </a:solidFill>
              <a:latin typeface="Proxima Nova Alt Bl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5626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6BA5A6-2530-0466-1226-A55B5EF18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6E59025-563C-F735-05C8-D9B38CF89870}"/>
              </a:ext>
            </a:extLst>
          </p:cNvPr>
          <p:cNvSpPr/>
          <p:nvPr/>
        </p:nvSpPr>
        <p:spPr>
          <a:xfrm>
            <a:off x="1303640" y="1596693"/>
            <a:ext cx="9793755" cy="1763206"/>
          </a:xfrm>
          <a:prstGeom prst="rect">
            <a:avLst/>
          </a:prstGeom>
          <a:solidFill>
            <a:srgbClr val="0050FF"/>
          </a:solidFill>
          <a:ln>
            <a:noFill/>
          </a:ln>
          <a:effectLst>
            <a:outerShdw blurRad="50800" dist="50800" dir="5400000" sx="109986" sy="109986" algn="ctr" rotWithShape="0">
              <a:srgbClr val="000000">
                <a:alpha val="1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19BC1593-C720-4EFC-4E5F-07F01B873859}"/>
              </a:ext>
            </a:extLst>
          </p:cNvPr>
          <p:cNvCxnSpPr/>
          <p:nvPr/>
        </p:nvCxnSpPr>
        <p:spPr>
          <a:xfrm>
            <a:off x="887506" y="6582338"/>
            <a:ext cx="77858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BCE0DEB3-95F7-549C-59A4-538756BB3076}"/>
              </a:ext>
            </a:extLst>
          </p:cNvPr>
          <p:cNvSpPr txBox="1"/>
          <p:nvPr/>
        </p:nvSpPr>
        <p:spPr>
          <a:xfrm>
            <a:off x="8673353" y="6464980"/>
            <a:ext cx="3079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  <a:latin typeface="Burgundia PERSONAL USE" pitchFamily="2" charset="77"/>
                <a:ea typeface="Burgundia PERSONAL USE" pitchFamily="2" charset="77"/>
              </a:rPr>
              <a:t>NOM DU CLUB - VILLE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AEE8EE1-C6C4-E59A-5F27-DFB12B3FD97F}"/>
              </a:ext>
            </a:extLst>
          </p:cNvPr>
          <p:cNvSpPr txBox="1"/>
          <p:nvPr/>
        </p:nvSpPr>
        <p:spPr>
          <a:xfrm>
            <a:off x="2722686" y="4865201"/>
            <a:ext cx="2531029" cy="646331"/>
          </a:xfrm>
          <a:prstGeom prst="rect">
            <a:avLst/>
          </a:prstGeom>
          <a:pattFill prst="ltDnDiag">
            <a:fgClr>
              <a:srgbClr val="00206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Alt Rg" panose="02000506030000020004" pitchFamily="2" charset="77"/>
              </a:rPr>
              <a:t>LOGO </a:t>
            </a:r>
          </a:p>
          <a:p>
            <a:pPr algn="ctr"/>
            <a:r>
              <a:rPr lang="fr-FR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Alt Rg" panose="02000506030000020004" pitchFamily="2" charset="77"/>
              </a:rPr>
              <a:t>DU CLUB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C05E9418-5810-6ED8-4F2F-CF9C80E2283F}"/>
              </a:ext>
            </a:extLst>
          </p:cNvPr>
          <p:cNvCxnSpPr/>
          <p:nvPr/>
        </p:nvCxnSpPr>
        <p:spPr>
          <a:xfrm>
            <a:off x="1926595" y="4053296"/>
            <a:ext cx="77858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6DE8AF32-F355-81DA-527F-A53B1D4FD7D5}"/>
              </a:ext>
            </a:extLst>
          </p:cNvPr>
          <p:cNvSpPr txBox="1"/>
          <p:nvPr/>
        </p:nvSpPr>
        <p:spPr>
          <a:xfrm>
            <a:off x="6095999" y="4266936"/>
            <a:ext cx="45030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CONTACT</a:t>
            </a:r>
          </a:p>
          <a:p>
            <a:r>
              <a:rPr lang="fr-FR" sz="24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Nom Prénom</a:t>
            </a:r>
          </a:p>
          <a:p>
            <a:r>
              <a:rPr lang="fr-FR" sz="24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00 00 00 00 00</a:t>
            </a:r>
          </a:p>
          <a:p>
            <a:r>
              <a:rPr lang="fr-FR" sz="24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Adresse mail</a:t>
            </a:r>
          </a:p>
          <a:p>
            <a:r>
              <a:rPr lang="fr-FR" sz="24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Adresse postale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5440BA1-36EE-10FE-3775-8A13B246E28A}"/>
              </a:ext>
            </a:extLst>
          </p:cNvPr>
          <p:cNvSpPr txBox="1"/>
          <p:nvPr/>
        </p:nvSpPr>
        <p:spPr>
          <a:xfrm>
            <a:off x="2145922" y="1430286"/>
            <a:ext cx="8109189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8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MERCI ! </a:t>
            </a:r>
          </a:p>
          <a:p>
            <a:pPr algn="ctr"/>
            <a:endParaRPr lang="fr-FR" sz="3600" b="1" dirty="0">
              <a:solidFill>
                <a:schemeClr val="bg1"/>
              </a:solidFill>
              <a:latin typeface="Proxima Nova Alt Bl" panose="02000506030000020004" pitchFamily="2" charset="77"/>
            </a:endParaRPr>
          </a:p>
          <a:p>
            <a:pPr algn="just"/>
            <a:endParaRPr lang="fr-FR" sz="2000" b="1" dirty="0">
              <a:solidFill>
                <a:schemeClr val="bg1"/>
              </a:solidFill>
              <a:latin typeface="Proxima Nova Alt Bl" panose="02000506030000020004" pitchFamily="2" charset="77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8369D00-C5CF-58E7-BDD8-530CFBE6313A}"/>
              </a:ext>
            </a:extLst>
          </p:cNvPr>
          <p:cNvSpPr txBox="1"/>
          <p:nvPr/>
        </p:nvSpPr>
        <p:spPr>
          <a:xfrm>
            <a:off x="1079295" y="4435704"/>
            <a:ext cx="3061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fr-FR" sz="1400" b="1" dirty="0">
              <a:solidFill>
                <a:schemeClr val="bg1"/>
              </a:solidFill>
              <a:latin typeface="Proxima Nova Alt Bl" panose="02000506030000020004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400" b="1" dirty="0">
              <a:solidFill>
                <a:schemeClr val="bg1"/>
              </a:solidFill>
              <a:latin typeface="Proxima Nova Alt Bl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70536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2978AA-2FD3-D6EF-4742-AF9825B72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079B86-3205-747F-24DD-7D0686134D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-744135"/>
            <a:ext cx="9144000" cy="2248440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ÊTRE PARTENAIRE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BCD41D-A72F-C3E6-A887-E68ECDE9DC2A}"/>
              </a:ext>
            </a:extLst>
          </p:cNvPr>
          <p:cNvSpPr/>
          <p:nvPr/>
        </p:nvSpPr>
        <p:spPr>
          <a:xfrm>
            <a:off x="887506" y="1775794"/>
            <a:ext cx="10542494" cy="418413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44E95BE-4094-0ABC-B95D-9C1D2E848B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6988" y="1845459"/>
            <a:ext cx="6598024" cy="564777"/>
          </a:xfrm>
        </p:spPr>
        <p:txBody>
          <a:bodyPr>
            <a:normAutofit fontScale="92500" lnSpcReduction="20000"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Notre projet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3B2E35C8-6AAF-1827-2C0F-64D82597517F}"/>
              </a:ext>
            </a:extLst>
          </p:cNvPr>
          <p:cNvCxnSpPr/>
          <p:nvPr/>
        </p:nvCxnSpPr>
        <p:spPr>
          <a:xfrm>
            <a:off x="887506" y="6468035"/>
            <a:ext cx="77858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3F8038DD-B98E-B51E-5AD1-5EEAF84AFBCC}"/>
              </a:ext>
            </a:extLst>
          </p:cNvPr>
          <p:cNvSpPr txBox="1"/>
          <p:nvPr/>
        </p:nvSpPr>
        <p:spPr>
          <a:xfrm>
            <a:off x="8673353" y="6350677"/>
            <a:ext cx="3079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  <a:latin typeface="Burgundia PERSONAL USE" pitchFamily="2" charset="77"/>
                <a:ea typeface="Burgundia PERSONAL USE" pitchFamily="2" charset="77"/>
              </a:rPr>
              <a:t>NOM DU CLUB - VILLE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273D953-6226-BCE7-5B12-44FDFACAE400}"/>
              </a:ext>
            </a:extLst>
          </p:cNvPr>
          <p:cNvSpPr txBox="1"/>
          <p:nvPr/>
        </p:nvSpPr>
        <p:spPr>
          <a:xfrm>
            <a:off x="5403476" y="5677453"/>
            <a:ext cx="1385048" cy="646331"/>
          </a:xfrm>
          <a:prstGeom prst="rect">
            <a:avLst/>
          </a:prstGeom>
          <a:pattFill prst="ltDnDiag">
            <a:fgClr>
              <a:srgbClr val="00206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Alt Rg" panose="02000506030000020004" pitchFamily="2" charset="77"/>
              </a:rPr>
              <a:t>LOGO </a:t>
            </a:r>
          </a:p>
          <a:p>
            <a:pPr algn="ctr"/>
            <a:r>
              <a:rPr lang="fr-FR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Alt Rg" panose="02000506030000020004" pitchFamily="2" charset="77"/>
              </a:rPr>
              <a:t>DU CLUB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73D9397-0C8E-199A-1DC2-274B04BC021F}"/>
              </a:ext>
            </a:extLst>
          </p:cNvPr>
          <p:cNvCxnSpPr/>
          <p:nvPr/>
        </p:nvCxnSpPr>
        <p:spPr>
          <a:xfrm>
            <a:off x="2203076" y="1509147"/>
            <a:ext cx="77858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590DC767-F06E-5FBA-7B6C-FC51869D4CC5}"/>
              </a:ext>
            </a:extLst>
          </p:cNvPr>
          <p:cNvSpPr txBox="1"/>
          <p:nvPr/>
        </p:nvSpPr>
        <p:spPr>
          <a:xfrm>
            <a:off x="1001808" y="2294787"/>
            <a:ext cx="10302686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Est, inti con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coriate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voles ad mo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beatum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et re volo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berferum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quam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, ut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invelest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vent,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temporu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ndest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,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od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estruntibus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sit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,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andae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. Nam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evellacea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dolendemqui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dolore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voluptatem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dolorem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eaquod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quid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quos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samet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doluptiis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quia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voluptatus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, cor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sequam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dem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dolut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di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sae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re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lant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perchil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et et,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ullicto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dem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sit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,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occusa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pernatur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Nectiun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tiunt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.</a:t>
            </a:r>
          </a:p>
          <a:p>
            <a:pPr algn="just"/>
            <a:endParaRPr lang="fr-FR" sz="1400" b="1" dirty="0">
              <a:solidFill>
                <a:schemeClr val="bg1"/>
              </a:solidFill>
              <a:latin typeface="Proxima Nova Alt Rg" panose="02000506030000020004" pitchFamily="2" charset="77"/>
              <a:ea typeface="Calibri" charset="0"/>
              <a:cs typeface="Calibri" charset="0"/>
            </a:endParaRPr>
          </a:p>
          <a:p>
            <a:pPr algn="just"/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Ferro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dolor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sed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eum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excerib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eaquia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dolore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ilit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odi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acearum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harumqu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atibus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exceratur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,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quam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,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sequi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dolutatqui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comnihi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tatur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.</a:t>
            </a:r>
          </a:p>
          <a:p>
            <a:pPr algn="just"/>
            <a:endParaRPr lang="fr-FR" sz="1400" b="1" dirty="0">
              <a:solidFill>
                <a:schemeClr val="bg1"/>
              </a:solidFill>
              <a:latin typeface="Proxima Nova Alt Rg" panose="02000506030000020004" pitchFamily="2" charset="77"/>
              <a:ea typeface="Calibri" charset="0"/>
              <a:cs typeface="Calibri" charset="0"/>
            </a:endParaRPr>
          </a:p>
          <a:p>
            <a:pPr algn="just"/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Onsenecab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ipition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et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lant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acipsam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, sent quod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eum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quaeratus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qui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nuscilit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expel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est,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experae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a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sequia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conem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et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hiciust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,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simperum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et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venisit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assumet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duscid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quasperum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rehende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biscim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vellici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psanien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dignitet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eum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,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exceperis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nonsed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eum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aute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delecero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is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estissuntio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dolorionse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voloribust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,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consequid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quasi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seque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corecto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et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enis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acient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architat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qui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sit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resti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non nem. Et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inulpa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dipienda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intibus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,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conem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. Mo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officae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volo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eum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iusae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odis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volorempost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aut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dellabo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rerate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autaepe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rovitius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dolupti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atione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sa il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incte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molorist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rehendion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ped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ut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recepre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,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nost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,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nonseque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voluptu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ribusan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dantis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autest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ut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quiscipidi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consectur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reria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dolore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consed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et plate net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pligentem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.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Ovit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ratur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.</a:t>
            </a:r>
          </a:p>
          <a:p>
            <a:pPr algn="just"/>
            <a:endParaRPr lang="fr-FR" sz="1400" b="1" dirty="0">
              <a:solidFill>
                <a:schemeClr val="bg1"/>
              </a:solidFill>
              <a:latin typeface="Proxima Nova Alt Rg" panose="02000506030000020004" pitchFamily="2" charset="77"/>
              <a:ea typeface="Calibri" charset="0"/>
              <a:cs typeface="Calibri" charset="0"/>
            </a:endParaRPr>
          </a:p>
          <a:p>
            <a:pPr algn="just"/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Volut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intenda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ectur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. Quia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dianiscidunt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omnistiis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volor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magni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ate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preptas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acietur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aut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exeriatem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fugia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sapiend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itintium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velenim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oluptiate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soluptate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conse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pa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dolestrum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,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omnis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esciatet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omnis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 in </a:t>
            </a:r>
            <a:r>
              <a:rPr lang="fr-FR" sz="1400" b="1" dirty="0" err="1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etur</a:t>
            </a:r>
            <a:r>
              <a:rPr lang="fr-FR" sz="1400" b="1" dirty="0">
                <a:solidFill>
                  <a:schemeClr val="bg1"/>
                </a:solidFill>
                <a:latin typeface="Proxima Nova Alt Rg" panose="02000506030000020004" pitchFamily="2" charset="77"/>
                <a:ea typeface="Calibri" charset="0"/>
                <a:cs typeface="Calibri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0468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9DA1D6-2611-FE05-EC3D-854E4E91E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1C5F74-B747-D402-16A0-21110CE58C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10242" y="-800199"/>
            <a:ext cx="12926786" cy="2248440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INFORMATIONS PRATIQUES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AE9B84-CE07-06D3-3D6B-017B2C257815}"/>
              </a:ext>
            </a:extLst>
          </p:cNvPr>
          <p:cNvSpPr/>
          <p:nvPr/>
        </p:nvSpPr>
        <p:spPr>
          <a:xfrm>
            <a:off x="887506" y="1775794"/>
            <a:ext cx="10542494" cy="418413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B2CE8B5-EB05-8EA1-9232-0FFFAD109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7501" y="2303249"/>
            <a:ext cx="2183227" cy="564777"/>
          </a:xfrm>
        </p:spPr>
        <p:txBody>
          <a:bodyPr>
            <a:no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XXX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E966BF14-E5B0-0707-B21C-6B01CBB523A8}"/>
              </a:ext>
            </a:extLst>
          </p:cNvPr>
          <p:cNvCxnSpPr/>
          <p:nvPr/>
        </p:nvCxnSpPr>
        <p:spPr>
          <a:xfrm>
            <a:off x="887506" y="6468035"/>
            <a:ext cx="77858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13DE3CBB-5160-0DCD-F956-AABEBD78E5F3}"/>
              </a:ext>
            </a:extLst>
          </p:cNvPr>
          <p:cNvSpPr txBox="1"/>
          <p:nvPr/>
        </p:nvSpPr>
        <p:spPr>
          <a:xfrm>
            <a:off x="8673353" y="6350677"/>
            <a:ext cx="3079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  <a:latin typeface="Burgundia PERSONAL USE" pitchFamily="2" charset="77"/>
                <a:ea typeface="Burgundia PERSONAL USE" pitchFamily="2" charset="77"/>
              </a:rPr>
              <a:t>NOM DU CLUB - VILLE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08546BA-0C0B-1B0E-0FE4-325F5895F6B4}"/>
              </a:ext>
            </a:extLst>
          </p:cNvPr>
          <p:cNvSpPr txBox="1"/>
          <p:nvPr/>
        </p:nvSpPr>
        <p:spPr>
          <a:xfrm>
            <a:off x="5403476" y="5677453"/>
            <a:ext cx="1385048" cy="646331"/>
          </a:xfrm>
          <a:prstGeom prst="rect">
            <a:avLst/>
          </a:prstGeom>
          <a:pattFill prst="ltDnDiag">
            <a:fgClr>
              <a:srgbClr val="00206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Alt Rg" panose="02000506030000020004" pitchFamily="2" charset="77"/>
              </a:rPr>
              <a:t>LOGO </a:t>
            </a:r>
          </a:p>
          <a:p>
            <a:pPr algn="ctr"/>
            <a:r>
              <a:rPr lang="fr-FR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Alt Rg" panose="02000506030000020004" pitchFamily="2" charset="77"/>
              </a:rPr>
              <a:t>DU CLUB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C79E8D37-E7CA-A8D0-A710-72699D3C4365}"/>
              </a:ext>
            </a:extLst>
          </p:cNvPr>
          <p:cNvCxnSpPr/>
          <p:nvPr/>
        </p:nvCxnSpPr>
        <p:spPr>
          <a:xfrm>
            <a:off x="2203076" y="1527809"/>
            <a:ext cx="77858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ous-titre 2">
            <a:extLst>
              <a:ext uri="{FF2B5EF4-FFF2-40B4-BE49-F238E27FC236}">
                <a16:creationId xmlns:a16="http://schemas.microsoft.com/office/drawing/2014/main" id="{F23FAC80-F123-E388-F869-675A992E1BC6}"/>
              </a:ext>
            </a:extLst>
          </p:cNvPr>
          <p:cNvSpPr txBox="1">
            <a:spLocks/>
          </p:cNvSpPr>
          <p:nvPr/>
        </p:nvSpPr>
        <p:spPr>
          <a:xfrm>
            <a:off x="887501" y="3228247"/>
            <a:ext cx="2183227" cy="564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0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XXX</a:t>
            </a: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E5433096-10C1-C478-4491-E070C2C82545}"/>
              </a:ext>
            </a:extLst>
          </p:cNvPr>
          <p:cNvSpPr txBox="1">
            <a:spLocks/>
          </p:cNvSpPr>
          <p:nvPr/>
        </p:nvSpPr>
        <p:spPr>
          <a:xfrm>
            <a:off x="887502" y="4113901"/>
            <a:ext cx="2183227" cy="564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0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XXX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B0B416-D75C-FB18-4909-0FA0A0FABEA3}"/>
              </a:ext>
            </a:extLst>
          </p:cNvPr>
          <p:cNvSpPr/>
          <p:nvPr/>
        </p:nvSpPr>
        <p:spPr>
          <a:xfrm>
            <a:off x="2842612" y="2395601"/>
            <a:ext cx="3117317" cy="13868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962CFB84-2356-84D2-E701-15BC6C15E614}"/>
              </a:ext>
            </a:extLst>
          </p:cNvPr>
          <p:cNvSpPr txBox="1">
            <a:spLocks/>
          </p:cNvSpPr>
          <p:nvPr/>
        </p:nvSpPr>
        <p:spPr>
          <a:xfrm>
            <a:off x="887503" y="4924770"/>
            <a:ext cx="2183227" cy="564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0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XXX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2BF50DA-CF99-B694-44F1-AB446BCD6C28}"/>
              </a:ext>
            </a:extLst>
          </p:cNvPr>
          <p:cNvSpPr txBox="1"/>
          <p:nvPr/>
        </p:nvSpPr>
        <p:spPr>
          <a:xfrm>
            <a:off x="2842612" y="2121953"/>
            <a:ext cx="3713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MATCHS PAR AN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4A9F623-D228-8860-453E-D934C3CF3764}"/>
              </a:ext>
            </a:extLst>
          </p:cNvPr>
          <p:cNvSpPr/>
          <p:nvPr/>
        </p:nvSpPr>
        <p:spPr>
          <a:xfrm>
            <a:off x="2842613" y="3378565"/>
            <a:ext cx="2158728" cy="13868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C9FDF60-828F-1BB2-4BB1-A9FAE8182AA2}"/>
              </a:ext>
            </a:extLst>
          </p:cNvPr>
          <p:cNvSpPr txBox="1"/>
          <p:nvPr/>
        </p:nvSpPr>
        <p:spPr>
          <a:xfrm>
            <a:off x="2830921" y="3102041"/>
            <a:ext cx="3277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LICENCIÉS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F596767-8A28-A0E0-41A1-0E564D2960C9}"/>
              </a:ext>
            </a:extLst>
          </p:cNvPr>
          <p:cNvSpPr/>
          <p:nvPr/>
        </p:nvSpPr>
        <p:spPr>
          <a:xfrm>
            <a:off x="2754883" y="5228788"/>
            <a:ext cx="2502917" cy="12407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644CCB1-651D-1E40-91C1-D554F0CF3EEE}"/>
              </a:ext>
            </a:extLst>
          </p:cNvPr>
          <p:cNvSpPr txBox="1"/>
          <p:nvPr/>
        </p:nvSpPr>
        <p:spPr>
          <a:xfrm>
            <a:off x="2842612" y="4911643"/>
            <a:ext cx="3277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AUTRE INFO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B30EB32-6C41-78A1-8EDD-ADED1BD0D170}"/>
              </a:ext>
            </a:extLst>
          </p:cNvPr>
          <p:cNvSpPr txBox="1"/>
          <p:nvPr/>
        </p:nvSpPr>
        <p:spPr>
          <a:xfrm>
            <a:off x="2754883" y="2536376"/>
            <a:ext cx="4340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chemeClr val="bg1"/>
                </a:solidFill>
                <a:latin typeface="Proxima Nova Alt Rg" panose="02000506030000020004" pitchFamily="2" charset="77"/>
              </a:rPr>
              <a:t>DONT XX À DOMICILE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2692367-4D4A-F315-E234-AF18861AF0F6}"/>
              </a:ext>
            </a:extLst>
          </p:cNvPr>
          <p:cNvSpPr txBox="1"/>
          <p:nvPr/>
        </p:nvSpPr>
        <p:spPr>
          <a:xfrm>
            <a:off x="2818118" y="3503396"/>
            <a:ext cx="5056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chemeClr val="bg1"/>
                </a:solidFill>
                <a:latin typeface="Proxima Nova Alt Rg" panose="02000506030000020004" pitchFamily="2" charset="77"/>
              </a:rPr>
              <a:t>XX HOMMES / XX FEMMES / XX JEUNES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5BEA0FD-4B43-D5D4-FB3E-A7794F2F1B6E}"/>
              </a:ext>
            </a:extLst>
          </p:cNvPr>
          <p:cNvSpPr txBox="1"/>
          <p:nvPr/>
        </p:nvSpPr>
        <p:spPr>
          <a:xfrm>
            <a:off x="2754882" y="4401931"/>
            <a:ext cx="4340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chemeClr val="bg1"/>
                </a:solidFill>
                <a:latin typeface="Proxima Nova Alt Rg" panose="02000506030000020004" pitchFamily="2" charset="77"/>
              </a:rPr>
              <a:t>AUTRES INFOS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98A489C-0D1E-54D3-14D0-E71A82AA1355}"/>
              </a:ext>
            </a:extLst>
          </p:cNvPr>
          <p:cNvSpPr/>
          <p:nvPr/>
        </p:nvSpPr>
        <p:spPr>
          <a:xfrm>
            <a:off x="2818118" y="4293212"/>
            <a:ext cx="1884511" cy="11840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3D3969F-F41D-43E3-FF1B-F379CEA61D75}"/>
              </a:ext>
            </a:extLst>
          </p:cNvPr>
          <p:cNvSpPr txBox="1"/>
          <p:nvPr/>
        </p:nvSpPr>
        <p:spPr>
          <a:xfrm>
            <a:off x="2818118" y="3963337"/>
            <a:ext cx="3277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ÉQUIPES</a:t>
            </a:r>
          </a:p>
        </p:txBody>
      </p:sp>
    </p:spTree>
    <p:extLst>
      <p:ext uri="{BB962C8B-B14F-4D97-AF65-F5344CB8AC3E}">
        <p14:creationId xmlns:p14="http://schemas.microsoft.com/office/powerpoint/2010/main" val="35251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2D806F-9F91-3CD8-0C8F-055534881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BCCADC-76AE-14E1-C350-D3ADB59DAB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10242" y="-800199"/>
            <a:ext cx="12926786" cy="2248440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QUELQUES INFORMATIONS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A2966ECC-4AAD-6C32-C5A4-95F9F51623EB}"/>
              </a:ext>
            </a:extLst>
          </p:cNvPr>
          <p:cNvCxnSpPr/>
          <p:nvPr/>
        </p:nvCxnSpPr>
        <p:spPr>
          <a:xfrm>
            <a:off x="887506" y="6468035"/>
            <a:ext cx="77858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5A459644-F0DF-A5FB-8C2E-5850C37D1976}"/>
              </a:ext>
            </a:extLst>
          </p:cNvPr>
          <p:cNvSpPr txBox="1"/>
          <p:nvPr/>
        </p:nvSpPr>
        <p:spPr>
          <a:xfrm>
            <a:off x="8673353" y="6350677"/>
            <a:ext cx="3079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  <a:latin typeface="Burgundia PERSONAL USE" pitchFamily="2" charset="77"/>
                <a:ea typeface="Burgundia PERSONAL USE" pitchFamily="2" charset="77"/>
              </a:rPr>
              <a:t>NOM DU CLUB - VILLE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BAF8E50-441C-8034-495F-3745355C114D}"/>
              </a:ext>
            </a:extLst>
          </p:cNvPr>
          <p:cNvSpPr txBox="1"/>
          <p:nvPr/>
        </p:nvSpPr>
        <p:spPr>
          <a:xfrm>
            <a:off x="5403476" y="5677453"/>
            <a:ext cx="1385048" cy="646331"/>
          </a:xfrm>
          <a:prstGeom prst="rect">
            <a:avLst/>
          </a:prstGeom>
          <a:pattFill prst="ltDnDiag">
            <a:fgClr>
              <a:srgbClr val="00206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Alt Rg" panose="02000506030000020004" pitchFamily="2" charset="77"/>
              </a:rPr>
              <a:t>LOGO </a:t>
            </a:r>
          </a:p>
          <a:p>
            <a:pPr algn="ctr"/>
            <a:r>
              <a:rPr lang="fr-FR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Alt Rg" panose="02000506030000020004" pitchFamily="2" charset="77"/>
              </a:rPr>
              <a:t>DU CLUB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876CA82-9115-A41B-B6AC-2D31F8F844C8}"/>
              </a:ext>
            </a:extLst>
          </p:cNvPr>
          <p:cNvCxnSpPr/>
          <p:nvPr/>
        </p:nvCxnSpPr>
        <p:spPr>
          <a:xfrm>
            <a:off x="2203076" y="1527809"/>
            <a:ext cx="77858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ous-titre 2">
            <a:extLst>
              <a:ext uri="{FF2B5EF4-FFF2-40B4-BE49-F238E27FC236}">
                <a16:creationId xmlns:a16="http://schemas.microsoft.com/office/drawing/2014/main" id="{0C532B46-421B-62BB-4CA9-9D3F1D06C762}"/>
              </a:ext>
            </a:extLst>
          </p:cNvPr>
          <p:cNvSpPr txBox="1">
            <a:spLocks/>
          </p:cNvSpPr>
          <p:nvPr/>
        </p:nvSpPr>
        <p:spPr>
          <a:xfrm>
            <a:off x="887502" y="4113901"/>
            <a:ext cx="2183227" cy="564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0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XXX</a:t>
            </a:r>
          </a:p>
        </p:txBody>
      </p:sp>
      <p:pic>
        <p:nvPicPr>
          <p:cNvPr id="27" name="Image 26" descr="Une image contenant personne, chaussures, habits, sport&#10;&#10;Le contenu généré par l’IA peut être incorrect.">
            <a:extLst>
              <a:ext uri="{FF2B5EF4-FFF2-40B4-BE49-F238E27FC236}">
                <a16:creationId xmlns:a16="http://schemas.microsoft.com/office/drawing/2014/main" id="{CB13F9B5-3E81-728B-D8B4-6AC64D9DFB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234" b="5686"/>
          <a:stretch>
            <a:fillRect/>
          </a:stretch>
        </p:blipFill>
        <p:spPr>
          <a:xfrm>
            <a:off x="528752" y="1889664"/>
            <a:ext cx="2900723" cy="326679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3B4843-5A7A-E603-546E-9F0B03C16EDF}"/>
              </a:ext>
            </a:extLst>
          </p:cNvPr>
          <p:cNvSpPr/>
          <p:nvPr/>
        </p:nvSpPr>
        <p:spPr>
          <a:xfrm>
            <a:off x="340174" y="4817036"/>
            <a:ext cx="3277881" cy="5811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565B6F6-46D2-4514-95D6-21B0D198E892}"/>
              </a:ext>
            </a:extLst>
          </p:cNvPr>
          <p:cNvSpPr txBox="1"/>
          <p:nvPr/>
        </p:nvSpPr>
        <p:spPr>
          <a:xfrm>
            <a:off x="332452" y="4935279"/>
            <a:ext cx="3692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SÉNIORS HOMMES - </a:t>
            </a:r>
            <a:r>
              <a:rPr lang="fr-FR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NIVEAU</a:t>
            </a:r>
          </a:p>
        </p:txBody>
      </p:sp>
      <p:pic>
        <p:nvPicPr>
          <p:cNvPr id="28" name="Image 27" descr="Une image contenant personne, chaussures, habits, sport&#10;&#10;Le contenu généré par l’IA peut être incorrect.">
            <a:extLst>
              <a:ext uri="{FF2B5EF4-FFF2-40B4-BE49-F238E27FC236}">
                <a16:creationId xmlns:a16="http://schemas.microsoft.com/office/drawing/2014/main" id="{0D55FFDD-E97A-D843-D7B8-ABF6C9AF77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234" b="5686"/>
          <a:stretch>
            <a:fillRect/>
          </a:stretch>
        </p:blipFill>
        <p:spPr>
          <a:xfrm>
            <a:off x="4645637" y="1889664"/>
            <a:ext cx="2900723" cy="326679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35636B1-9564-B9A2-4C80-E843716AB4BE}"/>
              </a:ext>
            </a:extLst>
          </p:cNvPr>
          <p:cNvSpPr/>
          <p:nvPr/>
        </p:nvSpPr>
        <p:spPr>
          <a:xfrm>
            <a:off x="4514210" y="4817036"/>
            <a:ext cx="3277881" cy="5811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E3C65BEE-7CE2-57F6-DC48-391C9F75A6F9}"/>
              </a:ext>
            </a:extLst>
          </p:cNvPr>
          <p:cNvSpPr txBox="1"/>
          <p:nvPr/>
        </p:nvSpPr>
        <p:spPr>
          <a:xfrm>
            <a:off x="4538578" y="4934355"/>
            <a:ext cx="3692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SÉNIORS HOMMES - </a:t>
            </a:r>
            <a:r>
              <a:rPr lang="fr-FR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NIVEAU</a:t>
            </a:r>
          </a:p>
        </p:txBody>
      </p:sp>
      <p:pic>
        <p:nvPicPr>
          <p:cNvPr id="31" name="Image 30" descr="Une image contenant personne, chaussures, habits, sport&#10;&#10;Le contenu généré par l’IA peut être incorrect.">
            <a:extLst>
              <a:ext uri="{FF2B5EF4-FFF2-40B4-BE49-F238E27FC236}">
                <a16:creationId xmlns:a16="http://schemas.microsoft.com/office/drawing/2014/main" id="{01C41FD6-87E3-CEC6-9B81-E030486E1A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234" b="5686"/>
          <a:stretch>
            <a:fillRect/>
          </a:stretch>
        </p:blipFill>
        <p:spPr>
          <a:xfrm>
            <a:off x="8852007" y="1889664"/>
            <a:ext cx="2900723" cy="326679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AB75B45-9D46-1B5E-B42A-3E9713E3696C}"/>
              </a:ext>
            </a:extLst>
          </p:cNvPr>
          <p:cNvSpPr/>
          <p:nvPr/>
        </p:nvSpPr>
        <p:spPr>
          <a:xfrm>
            <a:off x="8673353" y="4817035"/>
            <a:ext cx="3277881" cy="5811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0B1ECFEE-3ADF-A7F4-DCD1-F4C840854C1F}"/>
              </a:ext>
            </a:extLst>
          </p:cNvPr>
          <p:cNvSpPr txBox="1"/>
          <p:nvPr/>
        </p:nvSpPr>
        <p:spPr>
          <a:xfrm>
            <a:off x="8673353" y="4925678"/>
            <a:ext cx="3692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SÉNIORS HOMMES - </a:t>
            </a:r>
            <a:r>
              <a:rPr lang="fr-FR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NIVEAU</a:t>
            </a:r>
          </a:p>
        </p:txBody>
      </p:sp>
    </p:spTree>
    <p:extLst>
      <p:ext uri="{BB962C8B-B14F-4D97-AF65-F5344CB8AC3E}">
        <p14:creationId xmlns:p14="http://schemas.microsoft.com/office/powerpoint/2010/main" val="1714574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942FB5-98DC-BA50-B744-4C28EF1D5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9D77E1-1A2B-D341-CF8F-D24D15C686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10242" y="-800199"/>
            <a:ext cx="12926786" cy="2248440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DES OUTILS DE COMMUNICATION À VOTRE DISPOSITION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0CCFD2C-E290-5BD8-A5C8-0D1B6B1D7AE1}"/>
              </a:ext>
            </a:extLst>
          </p:cNvPr>
          <p:cNvCxnSpPr/>
          <p:nvPr/>
        </p:nvCxnSpPr>
        <p:spPr>
          <a:xfrm>
            <a:off x="887506" y="6468035"/>
            <a:ext cx="77858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73D97507-C794-0D1F-C939-AFE645675D73}"/>
              </a:ext>
            </a:extLst>
          </p:cNvPr>
          <p:cNvSpPr txBox="1"/>
          <p:nvPr/>
        </p:nvSpPr>
        <p:spPr>
          <a:xfrm>
            <a:off x="8673353" y="6350677"/>
            <a:ext cx="3079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  <a:latin typeface="Burgundia PERSONAL USE" pitchFamily="2" charset="77"/>
                <a:ea typeface="Burgundia PERSONAL USE" pitchFamily="2" charset="77"/>
              </a:rPr>
              <a:t>NOM DU CLUB - VILLE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354A5F0-26E7-2FB0-C63D-B427A3AF331B}"/>
              </a:ext>
            </a:extLst>
          </p:cNvPr>
          <p:cNvSpPr txBox="1"/>
          <p:nvPr/>
        </p:nvSpPr>
        <p:spPr>
          <a:xfrm>
            <a:off x="5403476" y="5677453"/>
            <a:ext cx="1385048" cy="646331"/>
          </a:xfrm>
          <a:prstGeom prst="rect">
            <a:avLst/>
          </a:prstGeom>
          <a:pattFill prst="ltDnDiag">
            <a:fgClr>
              <a:srgbClr val="00206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Alt Rg" panose="02000506030000020004" pitchFamily="2" charset="77"/>
              </a:rPr>
              <a:t>LOGO </a:t>
            </a:r>
          </a:p>
          <a:p>
            <a:pPr algn="ctr"/>
            <a:r>
              <a:rPr lang="fr-FR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Alt Rg" panose="02000506030000020004" pitchFamily="2" charset="77"/>
              </a:rPr>
              <a:t>DU CLUB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28C38EFE-B3E3-7D8B-0EE5-FB9886CF7830}"/>
              </a:ext>
            </a:extLst>
          </p:cNvPr>
          <p:cNvCxnSpPr/>
          <p:nvPr/>
        </p:nvCxnSpPr>
        <p:spPr>
          <a:xfrm>
            <a:off x="2203076" y="1527809"/>
            <a:ext cx="77858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Une image contenant sport, personne, chaussures, Condition physique&#10;&#10;Le contenu généré par l’IA peut être incorrect.">
            <a:extLst>
              <a:ext uri="{FF2B5EF4-FFF2-40B4-BE49-F238E27FC236}">
                <a16:creationId xmlns:a16="http://schemas.microsoft.com/office/drawing/2014/main" id="{7087227E-BDA4-296D-3326-F3A4B77BC9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962" b="11827"/>
          <a:stretch>
            <a:fillRect/>
          </a:stretch>
        </p:blipFill>
        <p:spPr>
          <a:xfrm>
            <a:off x="405254" y="1922721"/>
            <a:ext cx="3113394" cy="33722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5CE2420-7AD0-1DCC-D346-ABF573A4352C}"/>
              </a:ext>
            </a:extLst>
          </p:cNvPr>
          <p:cNvSpPr/>
          <p:nvPr/>
        </p:nvSpPr>
        <p:spPr>
          <a:xfrm>
            <a:off x="340174" y="4817036"/>
            <a:ext cx="3277881" cy="5811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A6184DA-82A5-1857-7477-AFDCC152BDB0}"/>
              </a:ext>
            </a:extLst>
          </p:cNvPr>
          <p:cNvSpPr txBox="1"/>
          <p:nvPr/>
        </p:nvSpPr>
        <p:spPr>
          <a:xfrm>
            <a:off x="332452" y="4935279"/>
            <a:ext cx="3692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SÉNIORS FEMMES - </a:t>
            </a:r>
            <a:r>
              <a:rPr lang="fr-FR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NIVEAU</a:t>
            </a:r>
          </a:p>
        </p:txBody>
      </p:sp>
      <p:pic>
        <p:nvPicPr>
          <p:cNvPr id="10" name="Image 9" descr="Une image contenant sport, personne, chaussures, Condition physique&#10;&#10;Le contenu généré par l’IA peut être incorrect.">
            <a:extLst>
              <a:ext uri="{FF2B5EF4-FFF2-40B4-BE49-F238E27FC236}">
                <a16:creationId xmlns:a16="http://schemas.microsoft.com/office/drawing/2014/main" id="{659B14EF-1776-0CBE-52D9-213F73629F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962" b="11827"/>
          <a:stretch>
            <a:fillRect/>
          </a:stretch>
        </p:blipFill>
        <p:spPr>
          <a:xfrm>
            <a:off x="4596453" y="1922720"/>
            <a:ext cx="3113394" cy="337228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45A3A22-8D51-A1DD-DA8C-9AC7C34617AB}"/>
              </a:ext>
            </a:extLst>
          </p:cNvPr>
          <p:cNvSpPr/>
          <p:nvPr/>
        </p:nvSpPr>
        <p:spPr>
          <a:xfrm>
            <a:off x="4514210" y="4817036"/>
            <a:ext cx="3277881" cy="5811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 descr="Une image contenant sport, personne, chaussures, Condition physique&#10;&#10;Le contenu généré par l’IA peut être incorrect.">
            <a:extLst>
              <a:ext uri="{FF2B5EF4-FFF2-40B4-BE49-F238E27FC236}">
                <a16:creationId xmlns:a16="http://schemas.microsoft.com/office/drawing/2014/main" id="{51EEDBCD-2B5F-0600-8214-62E8783AE5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962" b="11827"/>
          <a:stretch>
            <a:fillRect/>
          </a:stretch>
        </p:blipFill>
        <p:spPr>
          <a:xfrm>
            <a:off x="8746154" y="1922720"/>
            <a:ext cx="3113394" cy="3372289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53775A19-2E72-EEB7-53E3-F22E91A487B8}"/>
              </a:ext>
            </a:extLst>
          </p:cNvPr>
          <p:cNvSpPr txBox="1"/>
          <p:nvPr/>
        </p:nvSpPr>
        <p:spPr>
          <a:xfrm>
            <a:off x="4538578" y="4934355"/>
            <a:ext cx="3692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SÉNIORS FEMMES - </a:t>
            </a:r>
            <a:r>
              <a:rPr lang="fr-FR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NIVEAU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37424C0-44D2-9D85-C74D-5BCA9E5A9A46}"/>
              </a:ext>
            </a:extLst>
          </p:cNvPr>
          <p:cNvSpPr/>
          <p:nvPr/>
        </p:nvSpPr>
        <p:spPr>
          <a:xfrm>
            <a:off x="8673353" y="4817035"/>
            <a:ext cx="3277881" cy="5811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B89A7E2-EB03-8CA1-F360-349605E72ABB}"/>
              </a:ext>
            </a:extLst>
          </p:cNvPr>
          <p:cNvSpPr txBox="1"/>
          <p:nvPr/>
        </p:nvSpPr>
        <p:spPr>
          <a:xfrm>
            <a:off x="8673353" y="4925678"/>
            <a:ext cx="3692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SÉNIORS FEMMES - </a:t>
            </a:r>
            <a:r>
              <a:rPr lang="fr-FR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NIVEAU</a:t>
            </a:r>
          </a:p>
        </p:txBody>
      </p:sp>
    </p:spTree>
    <p:extLst>
      <p:ext uri="{BB962C8B-B14F-4D97-AF65-F5344CB8AC3E}">
        <p14:creationId xmlns:p14="http://schemas.microsoft.com/office/powerpoint/2010/main" val="4080873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70AD36-524E-55D1-547D-4E6C7F884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623129-B0CF-D5A2-105F-601E987915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-685450"/>
            <a:ext cx="11951235" cy="2248440"/>
          </a:xfrm>
        </p:spPr>
        <p:txBody>
          <a:bodyPr>
            <a:normAutofit/>
          </a:bodyPr>
          <a:lstStyle/>
          <a:p>
            <a:r>
              <a:rPr lang="fr-FR" sz="48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DES OUTILS DE COMMUNICATION À VOTRE DISPOSITION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F48768E6-92C3-2C79-E368-D0F7B85F0925}"/>
              </a:ext>
            </a:extLst>
          </p:cNvPr>
          <p:cNvCxnSpPr/>
          <p:nvPr/>
        </p:nvCxnSpPr>
        <p:spPr>
          <a:xfrm>
            <a:off x="887506" y="6582338"/>
            <a:ext cx="77858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F663D6EE-F6C4-83F0-670A-7C7B20A4211C}"/>
              </a:ext>
            </a:extLst>
          </p:cNvPr>
          <p:cNvSpPr txBox="1"/>
          <p:nvPr/>
        </p:nvSpPr>
        <p:spPr>
          <a:xfrm>
            <a:off x="8673353" y="6464980"/>
            <a:ext cx="3079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  <a:latin typeface="Burgundia PERSONAL USE" pitchFamily="2" charset="77"/>
                <a:ea typeface="Burgundia PERSONAL USE" pitchFamily="2" charset="77"/>
              </a:rPr>
              <a:t>NOM DU CLUB - VILLE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3AEA582-9C8C-036F-9FF6-303FD146FC8F}"/>
              </a:ext>
            </a:extLst>
          </p:cNvPr>
          <p:cNvSpPr txBox="1"/>
          <p:nvPr/>
        </p:nvSpPr>
        <p:spPr>
          <a:xfrm>
            <a:off x="240766" y="938361"/>
            <a:ext cx="1385048" cy="646331"/>
          </a:xfrm>
          <a:prstGeom prst="rect">
            <a:avLst/>
          </a:prstGeom>
          <a:pattFill prst="ltDnDiag">
            <a:fgClr>
              <a:srgbClr val="00206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Alt Rg" panose="02000506030000020004" pitchFamily="2" charset="77"/>
              </a:rPr>
              <a:t>LOGO </a:t>
            </a:r>
          </a:p>
          <a:p>
            <a:pPr algn="ctr"/>
            <a:r>
              <a:rPr lang="fr-FR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Alt Rg" panose="02000506030000020004" pitchFamily="2" charset="77"/>
              </a:rPr>
              <a:t>DU CLUB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248E301C-5E1C-9029-F97B-48B9BABD7447}"/>
              </a:ext>
            </a:extLst>
          </p:cNvPr>
          <p:cNvCxnSpPr/>
          <p:nvPr/>
        </p:nvCxnSpPr>
        <p:spPr>
          <a:xfrm>
            <a:off x="2203076" y="1576796"/>
            <a:ext cx="77858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5A53D4D-3F0D-A3D7-2197-B63773B57A5B}"/>
              </a:ext>
            </a:extLst>
          </p:cNvPr>
          <p:cNvSpPr/>
          <p:nvPr/>
        </p:nvSpPr>
        <p:spPr>
          <a:xfrm>
            <a:off x="4336675" y="1721048"/>
            <a:ext cx="3277881" cy="5811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641FE4A-690A-0F99-C3B9-42B261C51300}"/>
              </a:ext>
            </a:extLst>
          </p:cNvPr>
          <p:cNvSpPr txBox="1"/>
          <p:nvPr/>
        </p:nvSpPr>
        <p:spPr>
          <a:xfrm>
            <a:off x="4439033" y="1842232"/>
            <a:ext cx="3692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NOS PACKS PARTENAIRES</a:t>
            </a:r>
            <a:endParaRPr lang="fr-FR" b="1" dirty="0">
              <a:solidFill>
                <a:schemeClr val="bg1"/>
              </a:solidFill>
              <a:latin typeface="Proxima Nova Alt Rg" panose="0200050603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F86DA23-4CD3-930C-B118-9821F8CA22DC}"/>
              </a:ext>
            </a:extLst>
          </p:cNvPr>
          <p:cNvSpPr/>
          <p:nvPr/>
        </p:nvSpPr>
        <p:spPr>
          <a:xfrm>
            <a:off x="1024792" y="2420925"/>
            <a:ext cx="2017217" cy="2023680"/>
          </a:xfrm>
          <a:prstGeom prst="rect">
            <a:avLst/>
          </a:prstGeom>
          <a:solidFill>
            <a:srgbClr val="0050FF"/>
          </a:solidFill>
          <a:ln>
            <a:noFill/>
          </a:ln>
          <a:effectLst>
            <a:outerShdw blurRad="50800" dist="50800" dir="5400000" sx="109986" sy="109986" algn="ctr" rotWithShape="0">
              <a:srgbClr val="000000">
                <a:alpha val="1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8193BA7-4CDD-C1AD-DCC0-B465080A0844}"/>
              </a:ext>
            </a:extLst>
          </p:cNvPr>
          <p:cNvSpPr txBox="1"/>
          <p:nvPr/>
        </p:nvSpPr>
        <p:spPr>
          <a:xfrm>
            <a:off x="656628" y="2717022"/>
            <a:ext cx="27439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PACK</a:t>
            </a:r>
          </a:p>
          <a:p>
            <a:pPr algn="ctr"/>
            <a:r>
              <a:rPr lang="fr-FR" sz="48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X</a:t>
            </a:r>
            <a:endParaRPr lang="fr-FR" sz="4800" b="1" dirty="0">
              <a:solidFill>
                <a:schemeClr val="bg1"/>
              </a:solidFill>
              <a:latin typeface="Proxima Nova Alt Rg" panose="02000506030000020004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8EA39B-3A19-29F6-DF8C-72360EC75C36}"/>
              </a:ext>
            </a:extLst>
          </p:cNvPr>
          <p:cNvSpPr/>
          <p:nvPr/>
        </p:nvSpPr>
        <p:spPr>
          <a:xfrm>
            <a:off x="5367722" y="2420800"/>
            <a:ext cx="2017217" cy="2023680"/>
          </a:xfrm>
          <a:prstGeom prst="rect">
            <a:avLst/>
          </a:prstGeom>
          <a:solidFill>
            <a:srgbClr val="89C6FB"/>
          </a:solidFill>
          <a:ln>
            <a:noFill/>
          </a:ln>
          <a:effectLst>
            <a:outerShdw blurRad="50800" dist="50800" dir="5400000" sx="109986" sy="109986" algn="ctr" rotWithShape="0">
              <a:srgbClr val="000000">
                <a:alpha val="1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DDC9490-3335-AA32-BAF9-E966391A0B8B}"/>
              </a:ext>
            </a:extLst>
          </p:cNvPr>
          <p:cNvSpPr txBox="1"/>
          <p:nvPr/>
        </p:nvSpPr>
        <p:spPr>
          <a:xfrm>
            <a:off x="5004348" y="2753752"/>
            <a:ext cx="27439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PACK</a:t>
            </a:r>
          </a:p>
          <a:p>
            <a:pPr algn="ctr"/>
            <a:r>
              <a:rPr lang="fr-FR" sz="48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XX</a:t>
            </a:r>
            <a:endParaRPr lang="fr-FR" sz="4800" b="1" dirty="0">
              <a:solidFill>
                <a:schemeClr val="bg1"/>
              </a:solidFill>
              <a:latin typeface="Proxima Nova Alt Rg" panose="02000506030000020004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4C2E52-25F6-A62F-6CAC-1ABF32643ED9}"/>
              </a:ext>
            </a:extLst>
          </p:cNvPr>
          <p:cNvSpPr/>
          <p:nvPr/>
        </p:nvSpPr>
        <p:spPr>
          <a:xfrm>
            <a:off x="9294438" y="2420800"/>
            <a:ext cx="2017217" cy="2023680"/>
          </a:xfrm>
          <a:prstGeom prst="rect">
            <a:avLst/>
          </a:prstGeom>
          <a:solidFill>
            <a:srgbClr val="C8D5FA"/>
          </a:solidFill>
          <a:ln>
            <a:noFill/>
          </a:ln>
          <a:effectLst>
            <a:outerShdw blurRad="50800" dist="50800" dir="5400000" sx="109986" sy="109986" algn="ctr" rotWithShape="0">
              <a:srgbClr val="000000">
                <a:alpha val="1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1273A2F-6493-D95C-CD54-C5456DED6BF4}"/>
              </a:ext>
            </a:extLst>
          </p:cNvPr>
          <p:cNvSpPr txBox="1"/>
          <p:nvPr/>
        </p:nvSpPr>
        <p:spPr>
          <a:xfrm>
            <a:off x="8931064" y="2717022"/>
            <a:ext cx="27439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PACK</a:t>
            </a:r>
          </a:p>
          <a:p>
            <a:pPr algn="ctr"/>
            <a:r>
              <a:rPr lang="fr-FR" sz="48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XXX</a:t>
            </a:r>
            <a:endParaRPr lang="fr-FR" sz="4800" b="1" dirty="0">
              <a:solidFill>
                <a:schemeClr val="bg1"/>
              </a:solidFill>
              <a:latin typeface="Proxima Nova Alt Rg" panose="02000506030000020004" pitchFamily="2" charset="77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5D0D838-CE14-EC8E-49A3-8CEE8C17BB91}"/>
              </a:ext>
            </a:extLst>
          </p:cNvPr>
          <p:cNvSpPr txBox="1"/>
          <p:nvPr/>
        </p:nvSpPr>
        <p:spPr>
          <a:xfrm>
            <a:off x="441668" y="4436710"/>
            <a:ext cx="34272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Tarif : XXX€</a:t>
            </a:r>
          </a:p>
          <a:p>
            <a:r>
              <a:rPr lang="fr-FR" sz="12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Vous pouvez sponsoriser une équipe avec l’équipement suivant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Un panneau publicitaire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Un jeu de maillots floqués à l’arrière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XX shorts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X tenues de gardien de but : pantalon et maillot floqué à l’arrière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Le flocage des maillots à l’avant de tous les maillots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A8AA458-7DAB-80DF-563E-090516F66818}"/>
              </a:ext>
            </a:extLst>
          </p:cNvPr>
          <p:cNvSpPr txBox="1"/>
          <p:nvPr/>
        </p:nvSpPr>
        <p:spPr>
          <a:xfrm>
            <a:off x="4632201" y="4450157"/>
            <a:ext cx="32778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Tarif : XXX€</a:t>
            </a:r>
          </a:p>
          <a:p>
            <a:r>
              <a:rPr lang="fr-FR" sz="12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Vous pouvez sponsoriser une équipe avec l’équipement suivant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Un panneau publicitaire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Un jeu de maillots floqués à l’arrière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XX shorts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X tenues de gardien de but : pantalon et maillot floqué à l’arrière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Le flocage des maillots à l’avant de tous les maillots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D3261E0-8D3E-0985-55DD-B8882C38C1EA}"/>
              </a:ext>
            </a:extLst>
          </p:cNvPr>
          <p:cNvSpPr txBox="1"/>
          <p:nvPr/>
        </p:nvSpPr>
        <p:spPr>
          <a:xfrm>
            <a:off x="8775002" y="4419848"/>
            <a:ext cx="31762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Tarif : XXX€</a:t>
            </a:r>
          </a:p>
          <a:p>
            <a:r>
              <a:rPr lang="fr-FR" sz="12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Vous pouvez sponsoriser une équipe avec l’équipement suivant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Un panneau publicitaire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Un jeu de maillots floqués à l’arrière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XX shorts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X tenues de gardien de but : pantalon et maillot floqué à l’arrière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Le flocage des maillots à l’avant de tous les maillots</a:t>
            </a:r>
          </a:p>
        </p:txBody>
      </p:sp>
    </p:spTree>
    <p:extLst>
      <p:ext uri="{BB962C8B-B14F-4D97-AF65-F5344CB8AC3E}">
        <p14:creationId xmlns:p14="http://schemas.microsoft.com/office/powerpoint/2010/main" val="2267278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43D063-A623-DDF9-7543-A1B613BFA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9F9BD5-5274-C8C8-0E38-908E33FE9B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-685450"/>
            <a:ext cx="11951235" cy="2248440"/>
          </a:xfrm>
        </p:spPr>
        <p:txBody>
          <a:bodyPr>
            <a:normAutofit/>
          </a:bodyPr>
          <a:lstStyle/>
          <a:p>
            <a:r>
              <a:rPr lang="fr-FR" sz="48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DES OUTILS DE COMMUNICATION À VOTRE DISPOSITION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8A977BA9-47CB-CDA1-257A-A0FCDB79FE83}"/>
              </a:ext>
            </a:extLst>
          </p:cNvPr>
          <p:cNvCxnSpPr/>
          <p:nvPr/>
        </p:nvCxnSpPr>
        <p:spPr>
          <a:xfrm>
            <a:off x="887506" y="6582338"/>
            <a:ext cx="77858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C5300B73-0AB2-3618-77B4-363ABF7F19AB}"/>
              </a:ext>
            </a:extLst>
          </p:cNvPr>
          <p:cNvSpPr txBox="1"/>
          <p:nvPr/>
        </p:nvSpPr>
        <p:spPr>
          <a:xfrm>
            <a:off x="8673353" y="6464980"/>
            <a:ext cx="3079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  <a:latin typeface="Burgundia PERSONAL USE" pitchFamily="2" charset="77"/>
                <a:ea typeface="Burgundia PERSONAL USE" pitchFamily="2" charset="77"/>
              </a:rPr>
              <a:t>NOM DU CLUB - VILLE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EA816BC-4AF2-ADB7-ABC5-CF83528AD840}"/>
              </a:ext>
            </a:extLst>
          </p:cNvPr>
          <p:cNvSpPr txBox="1"/>
          <p:nvPr/>
        </p:nvSpPr>
        <p:spPr>
          <a:xfrm>
            <a:off x="240766" y="938361"/>
            <a:ext cx="1385048" cy="646331"/>
          </a:xfrm>
          <a:prstGeom prst="rect">
            <a:avLst/>
          </a:prstGeom>
          <a:pattFill prst="ltDnDiag">
            <a:fgClr>
              <a:srgbClr val="00206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Alt Rg" panose="02000506030000020004" pitchFamily="2" charset="77"/>
              </a:rPr>
              <a:t>LOGO </a:t>
            </a:r>
          </a:p>
          <a:p>
            <a:pPr algn="ctr"/>
            <a:r>
              <a:rPr lang="fr-FR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Alt Rg" panose="02000506030000020004" pitchFamily="2" charset="77"/>
              </a:rPr>
              <a:t>DU CLUB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C320D8E5-C240-40D6-A6F9-3B770F302426}"/>
              </a:ext>
            </a:extLst>
          </p:cNvPr>
          <p:cNvCxnSpPr/>
          <p:nvPr/>
        </p:nvCxnSpPr>
        <p:spPr>
          <a:xfrm>
            <a:off x="2203076" y="1576796"/>
            <a:ext cx="77858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3BA35C7-963A-B883-937A-44432B489A87}"/>
              </a:ext>
            </a:extLst>
          </p:cNvPr>
          <p:cNvSpPr/>
          <p:nvPr/>
        </p:nvSpPr>
        <p:spPr>
          <a:xfrm>
            <a:off x="4336675" y="1721048"/>
            <a:ext cx="3277881" cy="5811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F9DA118-EDB3-3584-41AA-161A04D5BBBA}"/>
              </a:ext>
            </a:extLst>
          </p:cNvPr>
          <p:cNvSpPr txBox="1"/>
          <p:nvPr/>
        </p:nvSpPr>
        <p:spPr>
          <a:xfrm>
            <a:off x="4780429" y="1812308"/>
            <a:ext cx="3692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LES MAILLOTS</a:t>
            </a:r>
            <a:endParaRPr lang="fr-FR" sz="2400" b="1" dirty="0">
              <a:solidFill>
                <a:schemeClr val="bg1"/>
              </a:solidFill>
              <a:latin typeface="Proxima Nova Alt Rg" panose="0200050603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3D4AB04-6449-66BF-9839-C24E2485CF00}"/>
              </a:ext>
            </a:extLst>
          </p:cNvPr>
          <p:cNvSpPr/>
          <p:nvPr/>
        </p:nvSpPr>
        <p:spPr>
          <a:xfrm>
            <a:off x="648221" y="2749580"/>
            <a:ext cx="3339977" cy="3620607"/>
          </a:xfrm>
          <a:prstGeom prst="rect">
            <a:avLst/>
          </a:prstGeom>
          <a:solidFill>
            <a:srgbClr val="0050FF"/>
          </a:solidFill>
          <a:ln>
            <a:noFill/>
          </a:ln>
          <a:effectLst>
            <a:outerShdw blurRad="50800" dist="50800" dir="5400000" sx="109986" sy="109986" algn="ctr" rotWithShape="0">
              <a:srgbClr val="000000">
                <a:alpha val="1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A015FF4-02B6-4EBC-605E-D8BE02F42EBE}"/>
              </a:ext>
            </a:extLst>
          </p:cNvPr>
          <p:cNvSpPr/>
          <p:nvPr/>
        </p:nvSpPr>
        <p:spPr>
          <a:xfrm>
            <a:off x="5087388" y="3102344"/>
            <a:ext cx="5411881" cy="369330"/>
          </a:xfrm>
          <a:prstGeom prst="rect">
            <a:avLst/>
          </a:prstGeom>
          <a:solidFill>
            <a:srgbClr val="89C6FB"/>
          </a:solidFill>
          <a:ln>
            <a:noFill/>
          </a:ln>
          <a:effectLst>
            <a:outerShdw blurRad="50800" dist="50800" dir="5400000" sx="109986" sy="109986" algn="ctr" rotWithShape="0">
              <a:srgbClr val="000000">
                <a:alpha val="1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91B11BA-71FA-383A-24E8-BFC0557B0C6D}"/>
              </a:ext>
            </a:extLst>
          </p:cNvPr>
          <p:cNvSpPr txBox="1"/>
          <p:nvPr/>
        </p:nvSpPr>
        <p:spPr>
          <a:xfrm>
            <a:off x="3364025" y="3099822"/>
            <a:ext cx="88586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ÉQUIPEMENT SÉNIORS HOMMES</a:t>
            </a:r>
            <a:endParaRPr lang="fr-FR" sz="3200" b="1" dirty="0">
              <a:solidFill>
                <a:schemeClr val="bg1"/>
              </a:solidFill>
              <a:latin typeface="Proxima Nova Alt Bl" panose="02000506030000020004" pitchFamily="2" charset="77"/>
            </a:endParaRPr>
          </a:p>
          <a:p>
            <a:pPr algn="ctr"/>
            <a:endParaRPr lang="fr-FR" sz="4800" b="1" dirty="0">
              <a:solidFill>
                <a:schemeClr val="bg1"/>
              </a:solidFill>
              <a:latin typeface="Proxima Nova Alt Rg" panose="02000506030000020004" pitchFamily="2" charset="77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FD2FAF7-54E9-C54F-E51F-68F0B36E09A2}"/>
              </a:ext>
            </a:extLst>
          </p:cNvPr>
          <p:cNvSpPr txBox="1"/>
          <p:nvPr/>
        </p:nvSpPr>
        <p:spPr>
          <a:xfrm>
            <a:off x="4630649" y="3624688"/>
            <a:ext cx="66820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Soyez au cœur du jeu, associez votre entreprise au maillot de notre équipe une. Lors des matchs de championnat, de coupe et des tournois, ce maillot associera votre entreprise à la dynamique du sport et du handball masculin.</a:t>
            </a:r>
            <a:endParaRPr lang="fr-FR" sz="1600" b="1" dirty="0">
              <a:solidFill>
                <a:schemeClr val="bg1"/>
              </a:solidFill>
              <a:latin typeface="Proxima Nova Alt Rg" panose="02000506030000020004" pitchFamily="2" charset="77"/>
            </a:endParaRPr>
          </a:p>
        </p:txBody>
      </p:sp>
      <p:grpSp>
        <p:nvGrpSpPr>
          <p:cNvPr id="3" name="Grouper 1">
            <a:extLst>
              <a:ext uri="{FF2B5EF4-FFF2-40B4-BE49-F238E27FC236}">
                <a16:creationId xmlns:a16="http://schemas.microsoft.com/office/drawing/2014/main" id="{A69BFA99-7FD2-734F-88F3-CA75AEAC16D5}"/>
              </a:ext>
            </a:extLst>
          </p:cNvPr>
          <p:cNvGrpSpPr/>
          <p:nvPr/>
        </p:nvGrpSpPr>
        <p:grpSpPr>
          <a:xfrm>
            <a:off x="880345" y="2539688"/>
            <a:ext cx="3339977" cy="3493987"/>
            <a:chOff x="5724125" y="3133221"/>
            <a:chExt cx="3047642" cy="305718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5238068-AB0F-5C05-3022-059B50A67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795" b="42344"/>
            <a:stretch/>
          </p:blipFill>
          <p:spPr>
            <a:xfrm>
              <a:off x="5724125" y="3133221"/>
              <a:ext cx="3047642" cy="3057186"/>
            </a:xfrm>
            <a:prstGeom prst="rect">
              <a:avLst/>
            </a:prstGeom>
            <a:effectLst/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58BFEE6-B925-A65B-8797-368CF18C49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79" b="18649"/>
            <a:stretch/>
          </p:blipFill>
          <p:spPr>
            <a:xfrm>
              <a:off x="7361674" y="4222805"/>
              <a:ext cx="688509" cy="462484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9C52C27-4D77-B93D-F80C-2697A655A500}"/>
                </a:ext>
              </a:extLst>
            </p:cNvPr>
            <p:cNvSpPr txBox="1"/>
            <p:nvPr/>
          </p:nvSpPr>
          <p:spPr>
            <a:xfrm>
              <a:off x="6732108" y="4920100"/>
              <a:ext cx="1293470" cy="672809"/>
            </a:xfrm>
            <a:prstGeom prst="rect">
              <a:avLst/>
            </a:prstGeom>
            <a:solidFill>
              <a:srgbClr val="0093B1"/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fr-FR" sz="1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ZONE</a:t>
              </a:r>
            </a:p>
            <a:p>
              <a:pPr algn="ctr"/>
              <a:r>
                <a:rPr lang="fr-FR" sz="1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PARTENAIRE</a:t>
              </a:r>
            </a:p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XXX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3C5475C-2BBF-BFFE-34BA-34968ABFEC59}"/>
                </a:ext>
              </a:extLst>
            </p:cNvPr>
            <p:cNvSpPr txBox="1"/>
            <p:nvPr/>
          </p:nvSpPr>
          <p:spPr>
            <a:xfrm rot="1514787">
              <a:off x="6233898" y="3938494"/>
              <a:ext cx="458008" cy="478353"/>
            </a:xfrm>
            <a:prstGeom prst="rect">
              <a:avLst/>
            </a:prstGeom>
            <a:solidFill>
              <a:srgbClr val="45C5D4"/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ts val="500"/>
                </a:lnSpc>
              </a:pPr>
              <a:r>
                <a:rPr lang="fr-FR" sz="8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ZONE</a:t>
              </a:r>
            </a:p>
            <a:p>
              <a:pPr algn="ctr"/>
              <a:r>
                <a:rPr lang="fr-FR" sz="12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XX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1937048C-57EC-9E4C-3CF0-8E3E8A8BA4E1}"/>
                </a:ext>
              </a:extLst>
            </p:cNvPr>
            <p:cNvSpPr txBox="1"/>
            <p:nvPr/>
          </p:nvSpPr>
          <p:spPr>
            <a:xfrm rot="19745483">
              <a:off x="7986805" y="3860882"/>
              <a:ext cx="493422" cy="271622"/>
            </a:xfrm>
            <a:prstGeom prst="rect">
              <a:avLst/>
            </a:prstGeom>
            <a:solidFill>
              <a:srgbClr val="B2B6B4"/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ts val="500"/>
                </a:lnSpc>
              </a:pPr>
              <a:r>
                <a:rPr lang="fr-FR" sz="8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ZONE X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E8ECE7AD-7E33-8027-76C5-F0A91D48DD94}"/>
                </a:ext>
              </a:extLst>
            </p:cNvPr>
            <p:cNvSpPr txBox="1"/>
            <p:nvPr/>
          </p:nvSpPr>
          <p:spPr>
            <a:xfrm rot="19745483">
              <a:off x="8146323" y="4125382"/>
              <a:ext cx="480798" cy="271622"/>
            </a:xfrm>
            <a:prstGeom prst="rect">
              <a:avLst/>
            </a:prstGeom>
            <a:solidFill>
              <a:srgbClr val="B2B6B4"/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ts val="500"/>
                </a:lnSpc>
              </a:pPr>
              <a:r>
                <a:rPr lang="fr-FR" sz="8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ZONE X</a:t>
              </a: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F72A0722-6839-D5AD-238B-291CC1F740CC}"/>
              </a:ext>
            </a:extLst>
          </p:cNvPr>
          <p:cNvSpPr txBox="1"/>
          <p:nvPr/>
        </p:nvSpPr>
        <p:spPr>
          <a:xfrm>
            <a:off x="4630650" y="4826557"/>
            <a:ext cx="6682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>
                <a:solidFill>
                  <a:schemeClr val="bg1"/>
                </a:solidFill>
                <a:latin typeface="Proxima Nova Alt Rg" panose="02000506030000020004" pitchFamily="2" charset="77"/>
              </a:rPr>
              <a:t>Flocage de votre logo sur les tenues de match de l’équipe séniors masculins pour une durée de deux ans.</a:t>
            </a:r>
          </a:p>
        </p:txBody>
      </p:sp>
    </p:spTree>
    <p:extLst>
      <p:ext uri="{BB962C8B-B14F-4D97-AF65-F5344CB8AC3E}">
        <p14:creationId xmlns:p14="http://schemas.microsoft.com/office/powerpoint/2010/main" val="354987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6E67D6-722A-2A0D-454E-8278BA7C5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075131-5B61-DC2B-AA83-5A04448527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-685450"/>
            <a:ext cx="11951235" cy="2248440"/>
          </a:xfrm>
        </p:spPr>
        <p:txBody>
          <a:bodyPr>
            <a:normAutofit/>
          </a:bodyPr>
          <a:lstStyle/>
          <a:p>
            <a:r>
              <a:rPr lang="fr-FR" sz="48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DES OUTILS DE COMMUNICATION À VOTRE DISPOSITION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BAE43C92-3F71-F88F-0495-9170D164C9CA}"/>
              </a:ext>
            </a:extLst>
          </p:cNvPr>
          <p:cNvCxnSpPr/>
          <p:nvPr/>
        </p:nvCxnSpPr>
        <p:spPr>
          <a:xfrm>
            <a:off x="887506" y="6582338"/>
            <a:ext cx="77858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D59468DC-DD7E-F9BF-2D44-9FFC05BA1FA1}"/>
              </a:ext>
            </a:extLst>
          </p:cNvPr>
          <p:cNvSpPr txBox="1"/>
          <p:nvPr/>
        </p:nvSpPr>
        <p:spPr>
          <a:xfrm>
            <a:off x="8673353" y="6464980"/>
            <a:ext cx="3079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  <a:latin typeface="Burgundia PERSONAL USE" pitchFamily="2" charset="77"/>
                <a:ea typeface="Burgundia PERSONAL USE" pitchFamily="2" charset="77"/>
              </a:rPr>
              <a:t>NOM DU CLUB - VILLE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4454515-6CC1-C821-710D-DADAE4BC7E54}"/>
              </a:ext>
            </a:extLst>
          </p:cNvPr>
          <p:cNvSpPr txBox="1"/>
          <p:nvPr/>
        </p:nvSpPr>
        <p:spPr>
          <a:xfrm>
            <a:off x="240766" y="938361"/>
            <a:ext cx="1385048" cy="646331"/>
          </a:xfrm>
          <a:prstGeom prst="rect">
            <a:avLst/>
          </a:prstGeom>
          <a:pattFill prst="ltDnDiag">
            <a:fgClr>
              <a:srgbClr val="00206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Alt Rg" panose="02000506030000020004" pitchFamily="2" charset="77"/>
              </a:rPr>
              <a:t>LOGO </a:t>
            </a:r>
          </a:p>
          <a:p>
            <a:pPr algn="ctr"/>
            <a:r>
              <a:rPr lang="fr-FR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Alt Rg" panose="02000506030000020004" pitchFamily="2" charset="77"/>
              </a:rPr>
              <a:t>DU CLUB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E99B5F91-1BBB-CE5B-E543-B618CF048664}"/>
              </a:ext>
            </a:extLst>
          </p:cNvPr>
          <p:cNvCxnSpPr/>
          <p:nvPr/>
        </p:nvCxnSpPr>
        <p:spPr>
          <a:xfrm>
            <a:off x="2203076" y="1576796"/>
            <a:ext cx="77858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E2C2782-F397-DAF5-A76F-B594B47593B4}"/>
              </a:ext>
            </a:extLst>
          </p:cNvPr>
          <p:cNvSpPr/>
          <p:nvPr/>
        </p:nvSpPr>
        <p:spPr>
          <a:xfrm>
            <a:off x="4336675" y="1721048"/>
            <a:ext cx="3277881" cy="5811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08382BB-E033-284E-8CB6-BF490045A400}"/>
              </a:ext>
            </a:extLst>
          </p:cNvPr>
          <p:cNvSpPr txBox="1"/>
          <p:nvPr/>
        </p:nvSpPr>
        <p:spPr>
          <a:xfrm>
            <a:off x="4780429" y="1812308"/>
            <a:ext cx="3692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LES MAILLOTS</a:t>
            </a:r>
            <a:endParaRPr lang="fr-FR" sz="2400" b="1" dirty="0">
              <a:solidFill>
                <a:schemeClr val="bg1"/>
              </a:solidFill>
              <a:latin typeface="Proxima Nova Alt Rg" panose="0200050603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D650606-567D-5705-87F7-BA89E7092DBE}"/>
              </a:ext>
            </a:extLst>
          </p:cNvPr>
          <p:cNvSpPr/>
          <p:nvPr/>
        </p:nvSpPr>
        <p:spPr>
          <a:xfrm>
            <a:off x="648222" y="2749580"/>
            <a:ext cx="3858464" cy="3606003"/>
          </a:xfrm>
          <a:prstGeom prst="rect">
            <a:avLst/>
          </a:prstGeom>
          <a:solidFill>
            <a:srgbClr val="0050FF"/>
          </a:solidFill>
          <a:ln>
            <a:noFill/>
          </a:ln>
          <a:effectLst>
            <a:outerShdw blurRad="50800" dist="50800" dir="5400000" sx="109986" sy="109986" algn="ctr" rotWithShape="0">
              <a:srgbClr val="000000">
                <a:alpha val="1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E57D520-51FF-EAB9-3C0B-3B0F7C9385A7}"/>
              </a:ext>
            </a:extLst>
          </p:cNvPr>
          <p:cNvSpPr txBox="1"/>
          <p:nvPr/>
        </p:nvSpPr>
        <p:spPr>
          <a:xfrm>
            <a:off x="5132261" y="2528478"/>
            <a:ext cx="6682059" cy="1138773"/>
          </a:xfrm>
          <a:prstGeom prst="rect">
            <a:avLst/>
          </a:prstGeom>
          <a:solidFill>
            <a:srgbClr val="005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PACK X  &gt;  000€</a:t>
            </a:r>
            <a:endParaRPr lang="fr-FR" sz="3200" b="1" dirty="0">
              <a:solidFill>
                <a:schemeClr val="bg1"/>
              </a:solidFill>
              <a:latin typeface="Proxima Nova Alt Bl" panose="02000506030000020004" pitchFamily="2" charset="77"/>
            </a:endParaRPr>
          </a:p>
          <a:p>
            <a:pPr algn="ctr"/>
            <a:endParaRPr lang="fr-FR" sz="4800" b="1" dirty="0">
              <a:solidFill>
                <a:schemeClr val="bg1"/>
              </a:solidFill>
              <a:latin typeface="Proxima Nova Alt Rg" panose="02000506030000020004" pitchFamily="2" charset="77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31E1850-2468-C7C9-DA2E-641F2A74CA8A}"/>
              </a:ext>
            </a:extLst>
          </p:cNvPr>
          <p:cNvSpPr txBox="1"/>
          <p:nvPr/>
        </p:nvSpPr>
        <p:spPr>
          <a:xfrm>
            <a:off x="5139470" y="2776389"/>
            <a:ext cx="66820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Comprend 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Le flocage de tous les maillots de l’équipe sur la manche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Le flocage des shorts sur une jambe</a:t>
            </a:r>
            <a:endParaRPr lang="fr-FR" sz="1400" b="1" dirty="0">
              <a:solidFill>
                <a:schemeClr val="bg1"/>
              </a:solidFill>
              <a:latin typeface="Proxima Nova Alt Rg" panose="02000506030000020004" pitchFamily="2" charset="77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E03BE53-515D-A7A9-BC4B-94D2D56C9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21" y="2548649"/>
            <a:ext cx="4047663" cy="3606017"/>
          </a:xfrm>
          <a:prstGeom prst="rect">
            <a:avLst/>
          </a:prstGeom>
          <a:effectLst/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23115CD8-FC8D-29D0-6FE6-D481D5FA8963}"/>
              </a:ext>
            </a:extLst>
          </p:cNvPr>
          <p:cNvSpPr txBox="1"/>
          <p:nvPr/>
        </p:nvSpPr>
        <p:spPr>
          <a:xfrm rot="1514787" flipH="1">
            <a:off x="1139261" y="3151343"/>
            <a:ext cx="376367" cy="340613"/>
          </a:xfrm>
          <a:prstGeom prst="rect">
            <a:avLst/>
          </a:prstGeom>
          <a:solidFill>
            <a:srgbClr val="89C6FB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ts val="500"/>
              </a:lnSpc>
            </a:pPr>
            <a:r>
              <a:rPr lang="fr-FR" sz="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</a:t>
            </a:r>
          </a:p>
          <a:p>
            <a:pPr algn="ctr"/>
            <a:r>
              <a:rPr lang="fr-FR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61802B57-0CDB-8275-F5E8-4FE87D673989}"/>
              </a:ext>
            </a:extLst>
          </p:cNvPr>
          <p:cNvSpPr txBox="1"/>
          <p:nvPr/>
        </p:nvSpPr>
        <p:spPr>
          <a:xfrm rot="19745483">
            <a:off x="2237802" y="3039462"/>
            <a:ext cx="493422" cy="271622"/>
          </a:xfrm>
          <a:prstGeom prst="rect">
            <a:avLst/>
          </a:prstGeom>
          <a:solidFill>
            <a:srgbClr val="0050FF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ts val="500"/>
              </a:lnSpc>
            </a:pPr>
            <a:r>
              <a:rPr lang="fr-FR" sz="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 X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0823F531-3E49-4648-A953-6F68B45B409D}"/>
              </a:ext>
            </a:extLst>
          </p:cNvPr>
          <p:cNvSpPr txBox="1"/>
          <p:nvPr/>
        </p:nvSpPr>
        <p:spPr>
          <a:xfrm rot="19745483">
            <a:off x="2400697" y="3293189"/>
            <a:ext cx="493422" cy="271622"/>
          </a:xfrm>
          <a:prstGeom prst="rect">
            <a:avLst/>
          </a:prstGeom>
          <a:solidFill>
            <a:srgbClr val="0050FF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ts val="500"/>
              </a:lnSpc>
            </a:pPr>
            <a:r>
              <a:rPr lang="fr-FR" sz="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 X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A644C09D-5F6C-96A9-9F68-130E3EAB7C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9" b="18649"/>
          <a:stretch/>
        </p:blipFill>
        <p:spPr>
          <a:xfrm>
            <a:off x="1939541" y="3413481"/>
            <a:ext cx="364447" cy="244806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B272C74B-FF12-AEEC-CA56-7A41EA8A1131}"/>
              </a:ext>
            </a:extLst>
          </p:cNvPr>
          <p:cNvSpPr txBox="1"/>
          <p:nvPr/>
        </p:nvSpPr>
        <p:spPr>
          <a:xfrm>
            <a:off x="1457538" y="3756293"/>
            <a:ext cx="996561" cy="589391"/>
          </a:xfrm>
          <a:prstGeom prst="rect">
            <a:avLst/>
          </a:prstGeom>
          <a:solidFill>
            <a:srgbClr val="C8D5FA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fr-FR" sz="1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</a:t>
            </a:r>
          </a:p>
          <a:p>
            <a:pPr algn="ctr"/>
            <a:r>
              <a:rPr lang="fr-FR" sz="1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PARTENAIRE</a:t>
            </a:r>
          </a:p>
          <a:p>
            <a:pPr algn="ctr"/>
            <a:r>
              <a:rPr lang="fr-FR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XXX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BD1B97F5-B8C3-AE0E-0D38-28C61327B7A5}"/>
              </a:ext>
            </a:extLst>
          </p:cNvPr>
          <p:cNvSpPr txBox="1"/>
          <p:nvPr/>
        </p:nvSpPr>
        <p:spPr>
          <a:xfrm>
            <a:off x="3340114" y="3766562"/>
            <a:ext cx="996561" cy="589391"/>
          </a:xfrm>
          <a:prstGeom prst="rect">
            <a:avLst/>
          </a:prstGeom>
          <a:solidFill>
            <a:srgbClr val="C8D5FA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fr-FR" sz="1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</a:t>
            </a:r>
          </a:p>
          <a:p>
            <a:pPr algn="ctr"/>
            <a:r>
              <a:rPr lang="fr-FR" sz="1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PARTENAIRE</a:t>
            </a:r>
          </a:p>
          <a:p>
            <a:pPr algn="ctr"/>
            <a:r>
              <a:rPr lang="fr-FR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XXX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603F3761-D09A-51AA-EDBE-5CBEFA45BAE2}"/>
              </a:ext>
            </a:extLst>
          </p:cNvPr>
          <p:cNvSpPr txBox="1"/>
          <p:nvPr/>
        </p:nvSpPr>
        <p:spPr>
          <a:xfrm>
            <a:off x="924056" y="4620813"/>
            <a:ext cx="1530043" cy="1092607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marL="171450" lvl="0" indent="-171450">
              <a:buFont typeface="Arial" charset="0"/>
              <a:buChar char="•"/>
            </a:pPr>
            <a:r>
              <a:rPr lang="fr-FR" sz="13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1 jeu </a:t>
            </a:r>
            <a:br>
              <a:rPr lang="fr-FR" sz="13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fr-FR" sz="13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de XX maillots floqués</a:t>
            </a:r>
          </a:p>
          <a:p>
            <a:pPr marL="171450" lvl="0" indent="-171450">
              <a:buFont typeface="Arial" charset="0"/>
              <a:buChar char="•"/>
            </a:pPr>
            <a:endParaRPr lang="fr-FR" sz="13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171450" lvl="0" indent="-171450">
              <a:buFont typeface="Arial" charset="0"/>
              <a:buChar char="•"/>
            </a:pPr>
            <a:r>
              <a:rPr lang="fr-FR" sz="13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XX shorts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CD147D7F-D12E-A886-5FB8-2E937894DD9E}"/>
              </a:ext>
            </a:extLst>
          </p:cNvPr>
          <p:cNvSpPr txBox="1"/>
          <p:nvPr/>
        </p:nvSpPr>
        <p:spPr>
          <a:xfrm rot="1180015">
            <a:off x="2236845" y="5463149"/>
            <a:ext cx="503999" cy="377399"/>
          </a:xfrm>
          <a:prstGeom prst="rect">
            <a:avLst/>
          </a:prstGeom>
          <a:solidFill>
            <a:srgbClr val="89C6FB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ts val="500"/>
              </a:lnSpc>
            </a:pPr>
            <a:r>
              <a:rPr lang="fr-FR" sz="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</a:t>
            </a:r>
          </a:p>
          <a:p>
            <a:pPr algn="ctr">
              <a:lnSpc>
                <a:spcPts val="300"/>
              </a:lnSpc>
            </a:pPr>
            <a:endParaRPr lang="fr-FR" sz="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lnSpc>
                <a:spcPts val="1000"/>
              </a:lnSpc>
            </a:pPr>
            <a:r>
              <a:rPr lang="fr-FR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871018B1-1EDF-ECA9-E5A8-BE82739FFFBD}"/>
              </a:ext>
            </a:extLst>
          </p:cNvPr>
          <p:cNvSpPr txBox="1"/>
          <p:nvPr/>
        </p:nvSpPr>
        <p:spPr>
          <a:xfrm rot="20589022">
            <a:off x="2876531" y="5270582"/>
            <a:ext cx="493579" cy="312173"/>
          </a:xfrm>
          <a:prstGeom prst="rect">
            <a:avLst/>
          </a:prstGeom>
          <a:solidFill>
            <a:srgbClr val="0050FF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ts val="500"/>
              </a:lnSpc>
            </a:pPr>
            <a:r>
              <a:rPr lang="fr-FR" sz="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 X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3184659B-69E4-A2F6-90E5-98AE02D91CE6}"/>
              </a:ext>
            </a:extLst>
          </p:cNvPr>
          <p:cNvSpPr txBox="1"/>
          <p:nvPr/>
        </p:nvSpPr>
        <p:spPr>
          <a:xfrm rot="20497891">
            <a:off x="2972832" y="5591667"/>
            <a:ext cx="493422" cy="271622"/>
          </a:xfrm>
          <a:prstGeom prst="rect">
            <a:avLst/>
          </a:prstGeom>
          <a:solidFill>
            <a:srgbClr val="0050FF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ts val="500"/>
              </a:lnSpc>
            </a:pPr>
            <a:r>
              <a:rPr lang="fr-FR" sz="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 X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163C23EA-F6E4-2ACE-7A65-CBD7C77A72CC}"/>
              </a:ext>
            </a:extLst>
          </p:cNvPr>
          <p:cNvSpPr txBox="1"/>
          <p:nvPr/>
        </p:nvSpPr>
        <p:spPr>
          <a:xfrm>
            <a:off x="5139470" y="3738998"/>
            <a:ext cx="6682059" cy="1138773"/>
          </a:xfrm>
          <a:prstGeom prst="rect">
            <a:avLst/>
          </a:prstGeom>
          <a:solidFill>
            <a:srgbClr val="89C6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PACK XX  &gt;  000€</a:t>
            </a:r>
            <a:endParaRPr lang="fr-FR" sz="3200" b="1" dirty="0">
              <a:solidFill>
                <a:schemeClr val="bg1"/>
              </a:solidFill>
              <a:latin typeface="Proxima Nova Alt Bl" panose="02000506030000020004" pitchFamily="2" charset="77"/>
            </a:endParaRPr>
          </a:p>
          <a:p>
            <a:pPr algn="ctr"/>
            <a:endParaRPr lang="fr-FR" sz="4800" b="1" dirty="0">
              <a:solidFill>
                <a:schemeClr val="bg1"/>
              </a:solidFill>
              <a:latin typeface="Proxima Nova Alt Rg" panose="02000506030000020004" pitchFamily="2" charset="77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5B6BB92A-FCBB-0DDF-4350-4DCE0F6C6C80}"/>
              </a:ext>
            </a:extLst>
          </p:cNvPr>
          <p:cNvSpPr txBox="1"/>
          <p:nvPr/>
        </p:nvSpPr>
        <p:spPr>
          <a:xfrm>
            <a:off x="5139470" y="3990315"/>
            <a:ext cx="66820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Comprend</a:t>
            </a:r>
            <a:r>
              <a:rPr lang="fr-FR" sz="16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 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Le flocage de tous les maillots de l’équipe sur la manche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Le flocage des shorts sur une jambe</a:t>
            </a:r>
            <a:endParaRPr lang="fr-FR" sz="1400" b="1" dirty="0">
              <a:solidFill>
                <a:schemeClr val="bg1"/>
              </a:solidFill>
              <a:latin typeface="Proxima Nova Alt Rg" panose="02000506030000020004" pitchFamily="2" charset="77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3FB202E4-3CF3-2AC2-9A9B-7F13638EDF30}"/>
              </a:ext>
            </a:extLst>
          </p:cNvPr>
          <p:cNvSpPr txBox="1"/>
          <p:nvPr/>
        </p:nvSpPr>
        <p:spPr>
          <a:xfrm>
            <a:off x="5139470" y="4949209"/>
            <a:ext cx="6682059" cy="1138773"/>
          </a:xfrm>
          <a:prstGeom prst="rect">
            <a:avLst/>
          </a:prstGeom>
          <a:solidFill>
            <a:srgbClr val="C8D5F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PACK XXX  &gt;  000€</a:t>
            </a:r>
            <a:endParaRPr lang="fr-FR" sz="3200" b="1" dirty="0">
              <a:solidFill>
                <a:schemeClr val="bg1"/>
              </a:solidFill>
              <a:latin typeface="Proxima Nova Alt Bl" panose="02000506030000020004" pitchFamily="2" charset="77"/>
            </a:endParaRPr>
          </a:p>
          <a:p>
            <a:pPr algn="ctr"/>
            <a:endParaRPr lang="fr-FR" sz="4800" b="1" dirty="0">
              <a:solidFill>
                <a:schemeClr val="bg1"/>
              </a:solidFill>
              <a:latin typeface="Proxima Nova Alt Rg" panose="02000506030000020004" pitchFamily="2" charset="77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9D8D7656-6077-3BD5-05B1-0A46EACAA7D4}"/>
              </a:ext>
            </a:extLst>
          </p:cNvPr>
          <p:cNvSpPr txBox="1"/>
          <p:nvPr/>
        </p:nvSpPr>
        <p:spPr>
          <a:xfrm>
            <a:off x="5139470" y="5090014"/>
            <a:ext cx="66820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Comprend 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Le flocage de tous les maillots de l’équipe sous le numéro du joueur à l’avant et à l’arrière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X tenues de gardien de but : pantalon et maillots floqués à l’arrière</a:t>
            </a:r>
            <a:endParaRPr lang="fr-FR" sz="1400" b="1" dirty="0">
              <a:solidFill>
                <a:schemeClr val="bg1"/>
              </a:solidFill>
              <a:latin typeface="Proxima Nova Alt Rg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09894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BD0035-8DE0-F135-E608-D3F0E76CE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A4E47D-50AE-8546-987F-C1E3D4CB7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-685450"/>
            <a:ext cx="11951235" cy="2248440"/>
          </a:xfrm>
        </p:spPr>
        <p:txBody>
          <a:bodyPr>
            <a:normAutofit/>
          </a:bodyPr>
          <a:lstStyle/>
          <a:p>
            <a:r>
              <a:rPr lang="fr-FR" sz="48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DES OUTILS DE COMMUNICATION À VOTRE DISPOSITION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214CF11A-DFB2-42E9-8755-4F592E848BBB}"/>
              </a:ext>
            </a:extLst>
          </p:cNvPr>
          <p:cNvCxnSpPr/>
          <p:nvPr/>
        </p:nvCxnSpPr>
        <p:spPr>
          <a:xfrm>
            <a:off x="887506" y="6582338"/>
            <a:ext cx="77858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3E1740E0-EBEF-D227-5192-C8DD5B7363FE}"/>
              </a:ext>
            </a:extLst>
          </p:cNvPr>
          <p:cNvSpPr txBox="1"/>
          <p:nvPr/>
        </p:nvSpPr>
        <p:spPr>
          <a:xfrm>
            <a:off x="8673353" y="6464980"/>
            <a:ext cx="3079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  <a:latin typeface="Burgundia PERSONAL USE" pitchFamily="2" charset="77"/>
                <a:ea typeface="Burgundia PERSONAL USE" pitchFamily="2" charset="77"/>
              </a:rPr>
              <a:t>NOM DU CLUB - VILLE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199DFEC-A7EF-D973-4324-1931852351CA}"/>
              </a:ext>
            </a:extLst>
          </p:cNvPr>
          <p:cNvSpPr txBox="1"/>
          <p:nvPr/>
        </p:nvSpPr>
        <p:spPr>
          <a:xfrm>
            <a:off x="240766" y="938361"/>
            <a:ext cx="1385048" cy="646331"/>
          </a:xfrm>
          <a:prstGeom prst="rect">
            <a:avLst/>
          </a:prstGeom>
          <a:pattFill prst="ltDnDiag">
            <a:fgClr>
              <a:srgbClr val="00206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Alt Rg" panose="02000506030000020004" pitchFamily="2" charset="77"/>
              </a:rPr>
              <a:t>LOGO </a:t>
            </a:r>
          </a:p>
          <a:p>
            <a:pPr algn="ctr"/>
            <a:r>
              <a:rPr lang="fr-FR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Alt Rg" panose="02000506030000020004" pitchFamily="2" charset="77"/>
              </a:rPr>
              <a:t>DU CLUB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40CE1D18-8F6A-8272-F271-BD2A68146727}"/>
              </a:ext>
            </a:extLst>
          </p:cNvPr>
          <p:cNvCxnSpPr/>
          <p:nvPr/>
        </p:nvCxnSpPr>
        <p:spPr>
          <a:xfrm>
            <a:off x="2203076" y="1576796"/>
            <a:ext cx="77858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D30ABEC-E78E-CAF4-EDEA-8258C67E796F}"/>
              </a:ext>
            </a:extLst>
          </p:cNvPr>
          <p:cNvSpPr/>
          <p:nvPr/>
        </p:nvSpPr>
        <p:spPr>
          <a:xfrm>
            <a:off x="3838395" y="1721048"/>
            <a:ext cx="4081240" cy="5811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F27AF02-49D5-B016-5EC6-1518BA1294BB}"/>
              </a:ext>
            </a:extLst>
          </p:cNvPr>
          <p:cNvSpPr txBox="1"/>
          <p:nvPr/>
        </p:nvSpPr>
        <p:spPr>
          <a:xfrm>
            <a:off x="3838394" y="1826513"/>
            <a:ext cx="450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PANNEAUX PARTENAIRES</a:t>
            </a:r>
            <a:endParaRPr lang="fr-FR" sz="2400" b="1" dirty="0">
              <a:solidFill>
                <a:schemeClr val="bg1"/>
              </a:solidFill>
              <a:latin typeface="Proxima Nova Alt Rg" panose="0200050603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B411CE1-AE2A-5AEE-A5DC-7ED1B5696D18}"/>
              </a:ext>
            </a:extLst>
          </p:cNvPr>
          <p:cNvSpPr/>
          <p:nvPr/>
        </p:nvSpPr>
        <p:spPr>
          <a:xfrm>
            <a:off x="636045" y="2646301"/>
            <a:ext cx="3858464" cy="3606003"/>
          </a:xfrm>
          <a:prstGeom prst="rect">
            <a:avLst/>
          </a:prstGeom>
          <a:solidFill>
            <a:srgbClr val="0050FF"/>
          </a:solidFill>
          <a:ln>
            <a:noFill/>
          </a:ln>
          <a:effectLst>
            <a:outerShdw blurRad="50800" dist="50800" dir="5400000" sx="109986" sy="109986" algn="ctr" rotWithShape="0">
              <a:srgbClr val="000000">
                <a:alpha val="1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3C518F9-74D5-7587-7CCD-54DD0C902BA1}"/>
              </a:ext>
            </a:extLst>
          </p:cNvPr>
          <p:cNvSpPr txBox="1"/>
          <p:nvPr/>
        </p:nvSpPr>
        <p:spPr>
          <a:xfrm>
            <a:off x="5590486" y="2528478"/>
            <a:ext cx="5845205" cy="1138773"/>
          </a:xfrm>
          <a:prstGeom prst="rect">
            <a:avLst/>
          </a:prstGeom>
          <a:solidFill>
            <a:srgbClr val="89C6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PACK XX  &gt;  000€</a:t>
            </a:r>
            <a:endParaRPr lang="fr-FR" sz="3200" b="1" dirty="0">
              <a:solidFill>
                <a:schemeClr val="bg1"/>
              </a:solidFill>
              <a:latin typeface="Proxima Nova Alt Bl" panose="02000506030000020004" pitchFamily="2" charset="77"/>
            </a:endParaRPr>
          </a:p>
          <a:p>
            <a:pPr algn="ctr"/>
            <a:endParaRPr lang="fr-FR" sz="4800" b="1" dirty="0">
              <a:solidFill>
                <a:schemeClr val="bg1"/>
              </a:solidFill>
              <a:latin typeface="Proxima Nova Alt Rg" panose="02000506030000020004" pitchFamily="2" charset="77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86B0D04-BAC8-8513-2ECC-00394E2C9671}"/>
              </a:ext>
            </a:extLst>
          </p:cNvPr>
          <p:cNvSpPr txBox="1"/>
          <p:nvPr/>
        </p:nvSpPr>
        <p:spPr>
          <a:xfrm>
            <a:off x="5745832" y="2849338"/>
            <a:ext cx="66820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Comprend 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Un panneau publicitaire 1x1m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…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543F484F-4A11-6D2D-D4B1-1731A876175D}"/>
              </a:ext>
            </a:extLst>
          </p:cNvPr>
          <p:cNvSpPr txBox="1"/>
          <p:nvPr/>
        </p:nvSpPr>
        <p:spPr>
          <a:xfrm>
            <a:off x="5590486" y="3948258"/>
            <a:ext cx="5845205" cy="1138773"/>
          </a:xfrm>
          <a:prstGeom prst="rect">
            <a:avLst/>
          </a:prstGeom>
          <a:solidFill>
            <a:srgbClr val="C8D5F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PACK XXX  &gt;  000€</a:t>
            </a:r>
            <a:endParaRPr lang="fr-FR" sz="3200" b="1" dirty="0">
              <a:solidFill>
                <a:schemeClr val="bg1"/>
              </a:solidFill>
              <a:latin typeface="Proxima Nova Alt Bl" panose="02000506030000020004" pitchFamily="2" charset="77"/>
            </a:endParaRPr>
          </a:p>
          <a:p>
            <a:pPr algn="ctr"/>
            <a:endParaRPr lang="fr-FR" sz="4800" b="1" dirty="0">
              <a:solidFill>
                <a:schemeClr val="bg1"/>
              </a:solidFill>
              <a:latin typeface="Proxima Nova Alt Rg" panose="02000506030000020004" pitchFamily="2" charset="77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13952D04-12B2-A99D-6AE4-DFEC9A83006C}"/>
              </a:ext>
            </a:extLst>
          </p:cNvPr>
          <p:cNvSpPr txBox="1"/>
          <p:nvPr/>
        </p:nvSpPr>
        <p:spPr>
          <a:xfrm>
            <a:off x="5745831" y="4260879"/>
            <a:ext cx="66820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Comprend</a:t>
            </a:r>
            <a:r>
              <a:rPr lang="fr-FR" sz="16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 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Un panneau publicitaire 3x1m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…</a:t>
            </a:r>
            <a:endParaRPr lang="fr-FR" sz="1400" b="1" dirty="0">
              <a:solidFill>
                <a:schemeClr val="bg1"/>
              </a:solidFill>
              <a:latin typeface="Proxima Nova Alt Rg" panose="02000506030000020004" pitchFamily="2" charset="77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2FED9B4-AA4C-2AC6-EFF6-FE5C5B2DAC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" t="36224" b="3083"/>
          <a:stretch/>
        </p:blipFill>
        <p:spPr>
          <a:xfrm>
            <a:off x="828408" y="2405536"/>
            <a:ext cx="4296644" cy="3710687"/>
          </a:xfrm>
          <a:prstGeom prst="rect">
            <a:avLst/>
          </a:prstGeom>
          <a:effectLst/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0ED8CB3-55B6-3FEA-F3D0-F3BB4BB7EC56}"/>
              </a:ext>
            </a:extLst>
          </p:cNvPr>
          <p:cNvSpPr txBox="1"/>
          <p:nvPr/>
        </p:nvSpPr>
        <p:spPr>
          <a:xfrm>
            <a:off x="1007390" y="2776389"/>
            <a:ext cx="1506363" cy="585435"/>
          </a:xfrm>
          <a:prstGeom prst="rect">
            <a:avLst/>
          </a:prstGeom>
          <a:solidFill>
            <a:srgbClr val="C8D5FA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fr-FR" sz="1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</a:t>
            </a:r>
          </a:p>
          <a:p>
            <a:pPr algn="ctr"/>
            <a:r>
              <a:rPr lang="fr-FR" sz="1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PARTENAIRE</a:t>
            </a:r>
          </a:p>
          <a:p>
            <a:pPr algn="ctr"/>
            <a:r>
              <a:rPr lang="fr-FR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XXX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8CD25B9-46B2-FB78-C80E-3155562C6981}"/>
              </a:ext>
            </a:extLst>
          </p:cNvPr>
          <p:cNvSpPr txBox="1"/>
          <p:nvPr/>
        </p:nvSpPr>
        <p:spPr>
          <a:xfrm>
            <a:off x="934522" y="3479182"/>
            <a:ext cx="826049" cy="364470"/>
          </a:xfrm>
          <a:prstGeom prst="rect">
            <a:avLst/>
          </a:prstGeom>
          <a:solidFill>
            <a:srgbClr val="89C6FB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ts val="500"/>
              </a:lnSpc>
            </a:pPr>
            <a:r>
              <a:rPr lang="fr-FR" sz="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</a:t>
            </a:r>
          </a:p>
          <a:p>
            <a:pPr algn="ctr"/>
            <a:r>
              <a:rPr lang="fr-FR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FB67C75-9208-557C-65CD-A8DF7C632B9B}"/>
              </a:ext>
            </a:extLst>
          </p:cNvPr>
          <p:cNvSpPr txBox="1"/>
          <p:nvPr/>
        </p:nvSpPr>
        <p:spPr>
          <a:xfrm>
            <a:off x="1790051" y="3491912"/>
            <a:ext cx="826049" cy="364470"/>
          </a:xfrm>
          <a:prstGeom prst="rect">
            <a:avLst/>
          </a:prstGeom>
          <a:solidFill>
            <a:srgbClr val="89C6FB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ts val="500"/>
              </a:lnSpc>
            </a:pPr>
            <a:r>
              <a:rPr lang="fr-FR" sz="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</a:t>
            </a:r>
          </a:p>
          <a:p>
            <a:pPr algn="ctr"/>
            <a:r>
              <a:rPr lang="fr-FR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17D68DE-42B2-F7E1-7528-D970BD7B35BA}"/>
              </a:ext>
            </a:extLst>
          </p:cNvPr>
          <p:cNvSpPr txBox="1"/>
          <p:nvPr/>
        </p:nvSpPr>
        <p:spPr>
          <a:xfrm>
            <a:off x="3219370" y="2927512"/>
            <a:ext cx="569521" cy="340703"/>
          </a:xfrm>
          <a:prstGeom prst="rect">
            <a:avLst/>
          </a:prstGeom>
          <a:solidFill>
            <a:srgbClr val="89C6FB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ts val="500"/>
              </a:lnSpc>
            </a:pPr>
            <a:r>
              <a:rPr lang="fr-FR" sz="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</a:t>
            </a:r>
          </a:p>
          <a:p>
            <a:pPr algn="ctr"/>
            <a:r>
              <a:rPr lang="fr-FR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B4CCDEE-47BF-145B-2660-DA8767789C85}"/>
              </a:ext>
            </a:extLst>
          </p:cNvPr>
          <p:cNvSpPr txBox="1"/>
          <p:nvPr/>
        </p:nvSpPr>
        <p:spPr>
          <a:xfrm>
            <a:off x="3803405" y="2926854"/>
            <a:ext cx="569521" cy="340703"/>
          </a:xfrm>
          <a:prstGeom prst="rect">
            <a:avLst/>
          </a:prstGeom>
          <a:solidFill>
            <a:srgbClr val="89C6FB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ts val="500"/>
              </a:lnSpc>
            </a:pPr>
            <a:r>
              <a:rPr lang="fr-FR" sz="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</a:t>
            </a:r>
          </a:p>
          <a:p>
            <a:pPr algn="ctr"/>
            <a:r>
              <a:rPr lang="fr-FR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11EE1C6-2568-B892-FB1B-6EFCA6AF7EF2}"/>
              </a:ext>
            </a:extLst>
          </p:cNvPr>
          <p:cNvSpPr txBox="1"/>
          <p:nvPr/>
        </p:nvSpPr>
        <p:spPr>
          <a:xfrm>
            <a:off x="4409671" y="2883257"/>
            <a:ext cx="437646" cy="261512"/>
          </a:xfrm>
          <a:prstGeom prst="rect">
            <a:avLst/>
          </a:prstGeom>
          <a:solidFill>
            <a:srgbClr val="89C6FB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ts val="500"/>
              </a:lnSpc>
            </a:pPr>
            <a:r>
              <a:rPr lang="fr-FR" sz="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</a:t>
            </a:r>
          </a:p>
          <a:p>
            <a:pPr algn="ctr"/>
            <a:r>
              <a:rPr lang="fr-FR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E70BEB3-F118-168A-47A7-29CBC9166B1D}"/>
              </a:ext>
            </a:extLst>
          </p:cNvPr>
          <p:cNvSpPr txBox="1"/>
          <p:nvPr/>
        </p:nvSpPr>
        <p:spPr>
          <a:xfrm>
            <a:off x="4112578" y="5186798"/>
            <a:ext cx="569521" cy="340703"/>
          </a:xfrm>
          <a:prstGeom prst="rect">
            <a:avLst/>
          </a:prstGeom>
          <a:solidFill>
            <a:srgbClr val="89C6FB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ts val="500"/>
              </a:lnSpc>
            </a:pPr>
            <a:r>
              <a:rPr lang="fr-FR" sz="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</a:t>
            </a:r>
          </a:p>
          <a:p>
            <a:pPr algn="ctr"/>
            <a:r>
              <a:rPr lang="fr-FR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DE676B2-55C5-D7E4-BFF7-8CBF644C184C}"/>
              </a:ext>
            </a:extLst>
          </p:cNvPr>
          <p:cNvSpPr txBox="1"/>
          <p:nvPr/>
        </p:nvSpPr>
        <p:spPr>
          <a:xfrm>
            <a:off x="2513753" y="5168506"/>
            <a:ext cx="431328" cy="334851"/>
          </a:xfrm>
          <a:prstGeom prst="rect">
            <a:avLst/>
          </a:prstGeom>
          <a:solidFill>
            <a:srgbClr val="89C6FB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ts val="500"/>
              </a:lnSpc>
            </a:pPr>
            <a:r>
              <a:rPr lang="fr-FR" sz="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</a:t>
            </a:r>
          </a:p>
          <a:p>
            <a:pPr algn="ctr"/>
            <a:r>
              <a:rPr lang="fr-FR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88AF5E4-9CCE-0790-63C4-AD686B41C9EA}"/>
              </a:ext>
            </a:extLst>
          </p:cNvPr>
          <p:cNvSpPr txBox="1"/>
          <p:nvPr/>
        </p:nvSpPr>
        <p:spPr>
          <a:xfrm>
            <a:off x="2059364" y="5168505"/>
            <a:ext cx="431328" cy="334851"/>
          </a:xfrm>
          <a:prstGeom prst="rect">
            <a:avLst/>
          </a:prstGeom>
          <a:solidFill>
            <a:srgbClr val="89C6FB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ts val="500"/>
              </a:lnSpc>
            </a:pPr>
            <a:r>
              <a:rPr lang="fr-FR" sz="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</a:t>
            </a:r>
          </a:p>
          <a:p>
            <a:pPr algn="ctr"/>
            <a:r>
              <a:rPr lang="fr-FR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64D4DCE-7214-EE96-75F7-534EF67CEE58}"/>
              </a:ext>
            </a:extLst>
          </p:cNvPr>
          <p:cNvSpPr txBox="1"/>
          <p:nvPr/>
        </p:nvSpPr>
        <p:spPr>
          <a:xfrm>
            <a:off x="1531855" y="5226098"/>
            <a:ext cx="431328" cy="334851"/>
          </a:xfrm>
          <a:prstGeom prst="rect">
            <a:avLst/>
          </a:prstGeom>
          <a:solidFill>
            <a:srgbClr val="89C6FB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ts val="500"/>
              </a:lnSpc>
            </a:pPr>
            <a:r>
              <a:rPr lang="fr-FR" sz="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</a:t>
            </a:r>
          </a:p>
          <a:p>
            <a:pPr algn="ctr"/>
            <a:r>
              <a:rPr lang="fr-FR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816F24E-4A12-9E8F-4F3E-70FFFA21EDBB}"/>
              </a:ext>
            </a:extLst>
          </p:cNvPr>
          <p:cNvSpPr txBox="1"/>
          <p:nvPr/>
        </p:nvSpPr>
        <p:spPr>
          <a:xfrm>
            <a:off x="1086109" y="5226098"/>
            <a:ext cx="431328" cy="334851"/>
          </a:xfrm>
          <a:prstGeom prst="rect">
            <a:avLst/>
          </a:prstGeom>
          <a:solidFill>
            <a:srgbClr val="89C6FB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ts val="500"/>
              </a:lnSpc>
            </a:pPr>
            <a:r>
              <a:rPr lang="fr-FR" sz="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</a:t>
            </a:r>
          </a:p>
          <a:p>
            <a:pPr algn="ctr"/>
            <a:r>
              <a:rPr lang="fr-FR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060201E-3F72-BF79-EBC9-E64FBF89388B}"/>
              </a:ext>
            </a:extLst>
          </p:cNvPr>
          <p:cNvSpPr txBox="1"/>
          <p:nvPr/>
        </p:nvSpPr>
        <p:spPr>
          <a:xfrm>
            <a:off x="3059160" y="5189903"/>
            <a:ext cx="939338" cy="324909"/>
          </a:xfrm>
          <a:prstGeom prst="rect">
            <a:avLst/>
          </a:prstGeom>
          <a:solidFill>
            <a:srgbClr val="89C6FB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ts val="500"/>
              </a:lnSpc>
            </a:pPr>
            <a:r>
              <a:rPr lang="fr-FR" sz="7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</a:t>
            </a:r>
          </a:p>
          <a:p>
            <a:pPr algn="ctr"/>
            <a:r>
              <a:rPr lang="fr-FR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E751CE1-B894-3000-CD2E-A7C3320338E7}"/>
              </a:ext>
            </a:extLst>
          </p:cNvPr>
          <p:cNvSpPr txBox="1"/>
          <p:nvPr/>
        </p:nvSpPr>
        <p:spPr>
          <a:xfrm>
            <a:off x="5631352" y="5130091"/>
            <a:ext cx="668205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TARIF À L’UNITÉ :</a:t>
            </a:r>
            <a:endParaRPr lang="fr-FR" sz="1600" b="1" dirty="0">
              <a:solidFill>
                <a:schemeClr val="bg1"/>
              </a:solidFill>
              <a:latin typeface="Proxima Nova Alt Bl" panose="02000506030000020004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Un panneau 1x1m &gt; 000€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bg1"/>
                </a:solidFill>
                <a:latin typeface="Proxima Nova Alt Bl" panose="02000506030000020004" pitchFamily="2" charset="77"/>
              </a:rPr>
              <a:t>Un panneau 3x1M &gt; 000€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400" b="1" dirty="0">
              <a:solidFill>
                <a:schemeClr val="bg1"/>
              </a:solidFill>
              <a:latin typeface="Proxima Nova Alt Bl" panose="02000506030000020004" pitchFamily="2" charset="77"/>
            </a:endParaRPr>
          </a:p>
          <a:p>
            <a:pPr algn="just"/>
            <a:r>
              <a:rPr lang="fr-FR" sz="1050" i="1" dirty="0">
                <a:solidFill>
                  <a:schemeClr val="bg1"/>
                </a:solidFill>
                <a:latin typeface="Proxima Nova Alt Bl" panose="02000506030000020004" pitchFamily="2" charset="77"/>
              </a:rPr>
              <a:t>Ces prix s’entendent conception incluse (texte et logo fournis par l’entreprise)</a:t>
            </a:r>
            <a:endParaRPr lang="fr-FR" sz="1050" i="1" dirty="0">
              <a:solidFill>
                <a:schemeClr val="bg1"/>
              </a:solidFill>
              <a:latin typeface="Proxima Nova Alt Rg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1221781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1133</TotalTime>
  <Words>1323</Words>
  <Application>Microsoft Macintosh PowerPoint</Application>
  <PresentationFormat>Grand écran</PresentationFormat>
  <Paragraphs>288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4" baseType="lpstr">
      <vt:lpstr>Aptos</vt:lpstr>
      <vt:lpstr>Aptos Display</vt:lpstr>
      <vt:lpstr>Arial</vt:lpstr>
      <vt:lpstr>Burgundia PERSONAL USE</vt:lpstr>
      <vt:lpstr>Calibri</vt:lpstr>
      <vt:lpstr>Proxima Nova Alt Bl</vt:lpstr>
      <vt:lpstr>Proxima Nova Alt Rg</vt:lpstr>
      <vt:lpstr>Thème Office</vt:lpstr>
      <vt:lpstr>DEVENEZ  PARTENAIRE</vt:lpstr>
      <vt:lpstr>ÊTRE PARTENAIRE</vt:lpstr>
      <vt:lpstr>INFORMATIONS PRATIQUES</vt:lpstr>
      <vt:lpstr>QUELQUES INFORMATIONS</vt:lpstr>
      <vt:lpstr>DES OUTILS DE COMMUNICATION À VOTRE DISPOSITION</vt:lpstr>
      <vt:lpstr>DES OUTILS DE COMMUNICATION À VOTRE DISPOSITION</vt:lpstr>
      <vt:lpstr>DES OUTILS DE COMMUNICATION À VOTRE DISPOSITION</vt:lpstr>
      <vt:lpstr>DES OUTILS DE COMMUNICATION À VOTRE DISPOSITION</vt:lpstr>
      <vt:lpstr>DES OUTILS DE COMMUNICATION À VOTRE DISPOSITION</vt:lpstr>
      <vt:lpstr>DES OUTILS DE COMMUNICATION À VOTRE DISPOSITION</vt:lpstr>
      <vt:lpstr>DES OUTILS DE COMMUNICATION À VOTRE DISPOSITION</vt:lpstr>
      <vt:lpstr>DES OUTILS DE COMMUNICATION À VOTRE DISPOSITION</vt:lpstr>
      <vt:lpstr>DES OUTILS DE COMMUNICATION À VOTRE DISPOSITION</vt:lpstr>
      <vt:lpstr>DES OUTILS DE COMMUNICATION À VOTRE DISPOSITION</vt:lpstr>
      <vt:lpstr>LES PETITS + POUR LES PARTENAIRES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33757471368</dc:creator>
  <cp:lastModifiedBy>33757471368</cp:lastModifiedBy>
  <cp:revision>1</cp:revision>
  <dcterms:created xsi:type="dcterms:W3CDTF">2025-07-08T12:30:44Z</dcterms:created>
  <dcterms:modified xsi:type="dcterms:W3CDTF">2025-07-09T07:24:39Z</dcterms:modified>
</cp:coreProperties>
</file>