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9" r:id="rId5"/>
    <p:sldId id="260" r:id="rId6"/>
    <p:sldId id="261" r:id="rId7"/>
  </p:sldIdLst>
  <p:sldSz cx="7556500" cy="106934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3" d="100"/>
          <a:sy n="73" d="100"/>
        </p:scale>
        <p:origin x="16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ffhandball-my.sharepoint.com/:v:/g/personal/5300000_agebel_ffhandball_net/EdTokSwi3lhImy2ghoBXVcgBgO7UhJsw-ZVOTi0dNwLLbA?e=PB6ubO"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cid:image001.png@01D676EE.30BA7B7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78588"/>
            <a:ext cx="4883180" cy="6907222"/>
          </a:xfrm>
          <a:custGeom>
            <a:avLst/>
            <a:gdLst/>
            <a:ahLst/>
            <a:cxnLst/>
            <a:rect l="l" t="t" r="r" b="b"/>
            <a:pathLst>
              <a:path w="4883180" h="6907222">
                <a:moveTo>
                  <a:pt x="0" y="0"/>
                </a:moveTo>
                <a:lnTo>
                  <a:pt x="4883180" y="0"/>
                </a:lnTo>
                <a:lnTo>
                  <a:pt x="4883180" y="6907223"/>
                </a:lnTo>
                <a:lnTo>
                  <a:pt x="0" y="6907223"/>
                </a:lnTo>
                <a:lnTo>
                  <a:pt x="0" y="0"/>
                </a:lnTo>
                <a:close/>
              </a:path>
            </a:pathLst>
          </a:custGeom>
          <a:blipFill>
            <a:blip r:embed="rId2"/>
            <a:stretch>
              <a:fillRect/>
            </a:stretch>
          </a:blipFill>
        </p:spPr>
      </p:sp>
      <p:grpSp>
        <p:nvGrpSpPr>
          <p:cNvPr id="3" name="Group 3"/>
          <p:cNvGrpSpPr/>
          <p:nvPr/>
        </p:nvGrpSpPr>
        <p:grpSpPr>
          <a:xfrm>
            <a:off x="437992" y="1256870"/>
            <a:ext cx="5755554" cy="595643"/>
            <a:chOff x="0" y="0"/>
            <a:chExt cx="2196279" cy="274169"/>
          </a:xfrm>
        </p:grpSpPr>
        <p:sp>
          <p:nvSpPr>
            <p:cNvPr id="4" name="Freeform 4"/>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5" name="TextBox 5"/>
          <p:cNvSpPr txBox="1"/>
          <p:nvPr/>
        </p:nvSpPr>
        <p:spPr>
          <a:xfrm>
            <a:off x="1378256" y="850900"/>
            <a:ext cx="4771501" cy="974626"/>
          </a:xfrm>
          <a:prstGeom prst="rect">
            <a:avLst/>
          </a:prstGeom>
        </p:spPr>
        <p:txBody>
          <a:bodyPr lIns="0" tIns="0" rIns="0" bIns="0" rtlCol="0" anchor="t">
            <a:spAutoFit/>
          </a:bodyPr>
          <a:lstStyle/>
          <a:p>
            <a:pPr algn="ctr">
              <a:lnSpc>
                <a:spcPts val="3797"/>
              </a:lnSpc>
            </a:pPr>
            <a:r>
              <a:rPr lang="en-US" sz="4000" dirty="0">
                <a:latin typeface="Parka Black" panose="02000503040000020004" pitchFamily="50" charset="0"/>
              </a:rPr>
              <a:t>FICHE </a:t>
            </a:r>
            <a:r>
              <a:rPr lang="en-US" sz="4000" dirty="0" smtClean="0">
                <a:latin typeface="Parka Black" panose="02000503040000020004" pitchFamily="50" charset="0"/>
              </a:rPr>
              <a:t>18</a:t>
            </a:r>
            <a:endParaRPr lang="en-US" sz="4000" dirty="0">
              <a:latin typeface="Parka Black" panose="02000503040000020004" pitchFamily="50" charset="0"/>
            </a:endParaRPr>
          </a:p>
          <a:p>
            <a:pPr algn="ctr">
              <a:lnSpc>
                <a:spcPts val="3797"/>
              </a:lnSpc>
            </a:pPr>
            <a:r>
              <a:rPr lang="fr-FR" sz="3500" dirty="0" smtClean="0">
                <a:latin typeface="FFHand" panose="02000503030000020004" pitchFamily="2" charset="-18"/>
              </a:rPr>
              <a:t>ENGAGEMENT D’ÉQUIPES</a:t>
            </a:r>
            <a:endParaRPr lang="fr-FR" sz="3500" dirty="0">
              <a:latin typeface="FFHand" panose="02000503030000020004" pitchFamily="2" charset="-18"/>
            </a:endParaRPr>
          </a:p>
        </p:txBody>
      </p:sp>
      <p:sp>
        <p:nvSpPr>
          <p:cNvPr id="7" name="Freeform 7"/>
          <p:cNvSpPr/>
          <p:nvPr/>
        </p:nvSpPr>
        <p:spPr>
          <a:xfrm>
            <a:off x="5527501" y="10011604"/>
            <a:ext cx="1778588" cy="406134"/>
          </a:xfrm>
          <a:custGeom>
            <a:avLst/>
            <a:gdLst/>
            <a:ahLst/>
            <a:cxnLst/>
            <a:rect l="l" t="t" r="r" b="b"/>
            <a:pathLst>
              <a:path w="1778588" h="406134">
                <a:moveTo>
                  <a:pt x="0" y="0"/>
                </a:moveTo>
                <a:lnTo>
                  <a:pt x="1778589" y="0"/>
                </a:lnTo>
                <a:lnTo>
                  <a:pt x="1778589" y="406134"/>
                </a:lnTo>
                <a:lnTo>
                  <a:pt x="0" y="406134"/>
                </a:lnTo>
                <a:lnTo>
                  <a:pt x="0" y="0"/>
                </a:lnTo>
                <a:close/>
              </a:path>
            </a:pathLst>
          </a:custGeom>
          <a:blipFill>
            <a:blip r:embed="rId3"/>
            <a:stretch>
              <a:fillRect/>
            </a:stretch>
          </a:blipFill>
        </p:spPr>
      </p:sp>
      <p:grpSp>
        <p:nvGrpSpPr>
          <p:cNvPr id="8" name="Group 8"/>
          <p:cNvGrpSpPr/>
          <p:nvPr/>
        </p:nvGrpSpPr>
        <p:grpSpPr>
          <a:xfrm rot="-5400000">
            <a:off x="-3653492" y="5336276"/>
            <a:ext cx="8755009" cy="595643"/>
            <a:chOff x="0" y="0"/>
            <a:chExt cx="2196279" cy="274169"/>
          </a:xfrm>
        </p:grpSpPr>
        <p:sp>
          <p:nvSpPr>
            <p:cNvPr id="9" name="Freeform 9"/>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10" name="TextBox 10"/>
          <p:cNvSpPr txBox="1"/>
          <p:nvPr/>
        </p:nvSpPr>
        <p:spPr>
          <a:xfrm rot="-5400000">
            <a:off x="-1834235" y="5338432"/>
            <a:ext cx="4615752" cy="513217"/>
          </a:xfrm>
          <a:prstGeom prst="rect">
            <a:avLst/>
          </a:prstGeom>
        </p:spPr>
        <p:txBody>
          <a:bodyPr lIns="0" tIns="0" rIns="0" bIns="0" rtlCol="0" anchor="t">
            <a:spAutoFit/>
          </a:bodyPr>
          <a:lstStyle/>
          <a:p>
            <a:pPr algn="ctr">
              <a:lnSpc>
                <a:spcPts val="3797"/>
              </a:lnSpc>
            </a:pPr>
            <a:r>
              <a:rPr lang="en-US" sz="4000" dirty="0" smtClean="0">
                <a:solidFill>
                  <a:srgbClr val="000000"/>
                </a:solidFill>
                <a:latin typeface="Parka Black" panose="02000503040000020004" pitchFamily="50" charset="0"/>
              </a:rPr>
              <a:t>GESTHAND</a:t>
            </a:r>
            <a:endParaRPr lang="en-US" sz="4000" dirty="0">
              <a:solidFill>
                <a:srgbClr val="000000"/>
              </a:solidFill>
              <a:latin typeface="Parka Black" panose="02000503040000020004" pitchFamily="50" charset="0"/>
            </a:endParaRPr>
          </a:p>
        </p:txBody>
      </p:sp>
      <p:sp>
        <p:nvSpPr>
          <p:cNvPr id="11" name="Freeform 11"/>
          <p:cNvSpPr/>
          <p:nvPr/>
        </p:nvSpPr>
        <p:spPr>
          <a:xfrm>
            <a:off x="426191" y="206888"/>
            <a:ext cx="1784640" cy="723986"/>
          </a:xfrm>
          <a:custGeom>
            <a:avLst/>
            <a:gdLst/>
            <a:ahLst/>
            <a:cxnLst/>
            <a:rect l="l" t="t" r="r" b="b"/>
            <a:pathLst>
              <a:path w="1784640" h="723986">
                <a:moveTo>
                  <a:pt x="0" y="0"/>
                </a:moveTo>
                <a:lnTo>
                  <a:pt x="1784640" y="0"/>
                </a:lnTo>
                <a:lnTo>
                  <a:pt x="1784640" y="723986"/>
                </a:lnTo>
                <a:lnTo>
                  <a:pt x="0" y="723986"/>
                </a:lnTo>
                <a:lnTo>
                  <a:pt x="0" y="0"/>
                </a:lnTo>
                <a:close/>
              </a:path>
            </a:pathLst>
          </a:custGeom>
          <a:blipFill>
            <a:blip r:embed="rId4"/>
            <a:stretch>
              <a:fillRect t="-1709"/>
            </a:stretch>
          </a:blipFill>
        </p:spPr>
      </p:sp>
      <p:sp>
        <p:nvSpPr>
          <p:cNvPr id="12" name="Freeform 5">
            <a:extLst>
              <a:ext uri="{FF2B5EF4-FFF2-40B4-BE49-F238E27FC236}">
                <a16:creationId xmlns:a16="http://schemas.microsoft.com/office/drawing/2014/main" id="{A8220654-3D14-7BA5-D1FD-E3D97E0F3525}"/>
              </a:ext>
            </a:extLst>
          </p:cNvPr>
          <p:cNvSpPr/>
          <p:nvPr/>
        </p:nvSpPr>
        <p:spPr>
          <a:xfrm>
            <a:off x="6445249" y="206888"/>
            <a:ext cx="1116789" cy="1668366"/>
          </a:xfrm>
          <a:custGeom>
            <a:avLst/>
            <a:gdLst/>
            <a:ahLst/>
            <a:cxnLst/>
            <a:rect l="l" t="t" r="r" b="b"/>
            <a:pathLst>
              <a:path w="7560000" h="1668366">
                <a:moveTo>
                  <a:pt x="0" y="0"/>
                </a:moveTo>
                <a:lnTo>
                  <a:pt x="7560000" y="0"/>
                </a:lnTo>
                <a:lnTo>
                  <a:pt x="7560000" y="1668366"/>
                </a:lnTo>
                <a:lnTo>
                  <a:pt x="0" y="1668366"/>
                </a:lnTo>
                <a:lnTo>
                  <a:pt x="0" y="0"/>
                </a:lnTo>
                <a:close/>
              </a:path>
            </a:pathLst>
          </a:custGeom>
          <a:blipFill>
            <a:blip r:embed="rId5"/>
            <a:stretch>
              <a:fillRect l="50" r="-393430"/>
            </a:stretch>
          </a:blipFill>
        </p:spPr>
      </p:sp>
      <p:sp>
        <p:nvSpPr>
          <p:cNvPr id="23" name="ZoneTexte 22">
            <a:extLst>
              <a:ext uri="{FF2B5EF4-FFF2-40B4-BE49-F238E27FC236}">
                <a16:creationId xmlns:a16="http://schemas.microsoft.com/office/drawing/2014/main" id="{EA034CC2-0DF7-4F03-8A2A-BA46F5B258B7}"/>
              </a:ext>
            </a:extLst>
          </p:cNvPr>
          <p:cNvSpPr txBox="1"/>
          <p:nvPr/>
        </p:nvSpPr>
        <p:spPr>
          <a:xfrm>
            <a:off x="0" y="10140739"/>
            <a:ext cx="1378256" cy="276999"/>
          </a:xfrm>
          <a:prstGeom prst="rect">
            <a:avLst/>
          </a:prstGeom>
          <a:noFill/>
        </p:spPr>
        <p:txBody>
          <a:bodyPr wrap="square" rtlCol="0">
            <a:spAutoFit/>
          </a:bodyPr>
          <a:lstStyle/>
          <a:p>
            <a:pPr algn="ctr"/>
            <a:r>
              <a:rPr lang="fr-FR" sz="1200" dirty="0">
                <a:latin typeface="Parka Regular" panose="02000503040000020004" pitchFamily="50" charset="0"/>
              </a:rPr>
              <a:t>Page </a:t>
            </a:r>
            <a:r>
              <a:rPr lang="fr-FR" sz="1200" dirty="0" smtClean="0">
                <a:latin typeface="Parka Regular" panose="02000503040000020004" pitchFamily="50" charset="0"/>
              </a:rPr>
              <a:t>1/3</a:t>
            </a:r>
            <a:endParaRPr lang="fr-FR" sz="1200" dirty="0">
              <a:latin typeface="Parka Regular" panose="02000503040000020004" pitchFamily="50" charset="0"/>
            </a:endParaRPr>
          </a:p>
        </p:txBody>
      </p:sp>
      <p:sp>
        <p:nvSpPr>
          <p:cNvPr id="24" name="ZoneTexte 23">
            <a:extLst>
              <a:ext uri="{FF2B5EF4-FFF2-40B4-BE49-F238E27FC236}">
                <a16:creationId xmlns:a16="http://schemas.microsoft.com/office/drawing/2014/main" id="{2F0EA49E-6B7D-4115-BFB9-924682C51269}"/>
              </a:ext>
            </a:extLst>
          </p:cNvPr>
          <p:cNvSpPr txBox="1"/>
          <p:nvPr/>
        </p:nvSpPr>
        <p:spPr>
          <a:xfrm>
            <a:off x="3932968" y="234722"/>
            <a:ext cx="3285562" cy="246221"/>
          </a:xfrm>
          <a:prstGeom prst="rect">
            <a:avLst/>
          </a:prstGeom>
          <a:noFill/>
        </p:spPr>
        <p:txBody>
          <a:bodyPr wrap="square" rtlCol="0">
            <a:spAutoFit/>
          </a:bodyPr>
          <a:lstStyle/>
          <a:p>
            <a:pPr algn="ctr"/>
            <a:r>
              <a:rPr lang="fr-FR" sz="1000" b="1" dirty="0">
                <a:latin typeface="Parka Regular" panose="02000503040000020004" pitchFamily="50" charset="0"/>
              </a:rPr>
              <a:t>Saison </a:t>
            </a:r>
            <a:r>
              <a:rPr lang="fr-FR" sz="1000" b="1" dirty="0" smtClean="0">
                <a:latin typeface="Parka Regular" panose="02000503040000020004" pitchFamily="50" charset="0"/>
              </a:rPr>
              <a:t>24/25 </a:t>
            </a:r>
            <a:r>
              <a:rPr lang="fr-FR" sz="1000" b="1" dirty="0" err="1" smtClean="0">
                <a:latin typeface="Parka Regular" panose="02000503040000020004" pitchFamily="50" charset="0"/>
              </a:rPr>
              <a:t>MàJ</a:t>
            </a:r>
            <a:r>
              <a:rPr lang="fr-FR" sz="1000" b="1" dirty="0" smtClean="0">
                <a:latin typeface="Parka Regular" panose="02000503040000020004" pitchFamily="50" charset="0"/>
              </a:rPr>
              <a:t> : 11/06/2024</a:t>
            </a:r>
            <a:endParaRPr lang="fr-FR" sz="1000" b="1" dirty="0">
              <a:latin typeface="Parka Regular" panose="02000503040000020004" pitchFamily="50" charset="0"/>
            </a:endParaRPr>
          </a:p>
        </p:txBody>
      </p:sp>
      <p:sp>
        <p:nvSpPr>
          <p:cNvPr id="21" name="Rectangle : coins arrondis 1">
            <a:extLst>
              <a:ext uri="{FF2B5EF4-FFF2-40B4-BE49-F238E27FC236}">
                <a16:creationId xmlns:a16="http://schemas.microsoft.com/office/drawing/2014/main" id="{C6FE3921-4277-465A-95B7-EDDD08313439}"/>
              </a:ext>
            </a:extLst>
          </p:cNvPr>
          <p:cNvSpPr/>
          <p:nvPr/>
        </p:nvSpPr>
        <p:spPr>
          <a:xfrm>
            <a:off x="1156438" y="2000972"/>
            <a:ext cx="5732639" cy="810468"/>
          </a:xfrm>
          <a:prstGeom prst="roundRect">
            <a:avLst/>
          </a:prstGeom>
          <a:solidFill>
            <a:srgbClr val="C79D1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fontAlgn="base"/>
            <a:r>
              <a:rPr lang="fr-FR" sz="1200" dirty="0">
                <a:solidFill>
                  <a:sysClr val="windowText" lastClr="000000"/>
                </a:solidFill>
                <a:latin typeface="Parka Regular" panose="02000503040000020004" pitchFamily="50" charset="0"/>
              </a:rPr>
              <a:t>les engagements d’équipes (tous niveaux, toutes catégories) se feront via GESTHAND</a:t>
            </a:r>
            <a:r>
              <a:rPr lang="fr-FR" sz="1200" dirty="0" smtClean="0">
                <a:solidFill>
                  <a:sysClr val="windowText" lastClr="000000"/>
                </a:solidFill>
                <a:latin typeface="Parka Regular" panose="02000503040000020004" pitchFamily="50" charset="0"/>
              </a:rPr>
              <a:t>.</a:t>
            </a:r>
          </a:p>
          <a:p>
            <a:pPr algn="ctr" fontAlgn="base"/>
            <a:endParaRPr lang="fr-FR" sz="1200" b="1" i="0" dirty="0">
              <a:solidFill>
                <a:sysClr val="windowText" lastClr="000000"/>
              </a:solidFill>
              <a:effectLst/>
              <a:latin typeface="Parka Regular" panose="02000503040000020004" pitchFamily="50" charset="0"/>
            </a:endParaRPr>
          </a:p>
          <a:p>
            <a:pPr algn="ctr" fontAlgn="base"/>
            <a:r>
              <a:rPr lang="fr-FR" sz="1200" b="1" dirty="0" smtClean="0">
                <a:solidFill>
                  <a:sysClr val="windowText" lastClr="000000"/>
                </a:solidFill>
                <a:latin typeface="Parka Regular" panose="02000503040000020004" pitchFamily="50" charset="0"/>
              </a:rPr>
              <a:t>Pour vous aider s</a:t>
            </a:r>
            <a:r>
              <a:rPr lang="fr-FR" sz="1200" b="1" dirty="0" smtClean="0">
                <a:solidFill>
                  <a:sysClr val="windowText" lastClr="000000"/>
                </a:solidFill>
                <a:latin typeface="Parka Regular" panose="02000503040000020004" pitchFamily="50" charset="0"/>
              </a:rPr>
              <a:t>uivre le Tuto : </a:t>
            </a:r>
            <a:r>
              <a:rPr lang="fr-FR" u="sng" dirty="0">
                <a:hlinkClick r:id="rId6"/>
              </a:rPr>
              <a:t>Tuto LBHB.mp4</a:t>
            </a:r>
            <a:endParaRPr lang="fr-FR" dirty="0"/>
          </a:p>
          <a:p>
            <a:pPr algn="ctr" fontAlgn="base"/>
            <a:endParaRPr lang="fr-FR" sz="1200" b="1" i="0" dirty="0">
              <a:solidFill>
                <a:sysClr val="windowText" lastClr="000000"/>
              </a:solidFill>
              <a:effectLst/>
              <a:latin typeface="Parka Regular" panose="02000503040000020004" pitchFamily="50" charset="0"/>
            </a:endParaRPr>
          </a:p>
        </p:txBody>
      </p:sp>
      <p:sp>
        <p:nvSpPr>
          <p:cNvPr id="22" name="Flèche : pentagone 8">
            <a:extLst>
              <a:ext uri="{FF2B5EF4-FFF2-40B4-BE49-F238E27FC236}">
                <a16:creationId xmlns:a16="http://schemas.microsoft.com/office/drawing/2014/main" id="{614A0EC5-6894-453C-9B1A-02EE38A8FDA8}"/>
              </a:ext>
            </a:extLst>
          </p:cNvPr>
          <p:cNvSpPr/>
          <p:nvPr/>
        </p:nvSpPr>
        <p:spPr>
          <a:xfrm>
            <a:off x="1132504" y="2923326"/>
            <a:ext cx="5617546" cy="521969"/>
          </a:xfrm>
          <a:prstGeom prst="homePlat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1" i="0" dirty="0">
                <a:solidFill>
                  <a:schemeClr val="bg1"/>
                </a:solidFill>
                <a:effectLst/>
                <a:latin typeface="Parka Regular" panose="02000503040000020004" pitchFamily="50" charset="0"/>
              </a:rPr>
              <a:t>Cas des équipes ayant une place acquise par ses résultats de </a:t>
            </a:r>
            <a:r>
              <a:rPr lang="fr-FR" sz="1200" b="1" i="0" dirty="0" smtClean="0">
                <a:solidFill>
                  <a:schemeClr val="bg1"/>
                </a:solidFill>
                <a:effectLst/>
                <a:latin typeface="Parka Regular" panose="02000503040000020004" pitchFamily="50" charset="0"/>
              </a:rPr>
              <a:t>la saison </a:t>
            </a:r>
            <a:r>
              <a:rPr lang="fr-FR" sz="1200" b="1" i="0" dirty="0">
                <a:solidFill>
                  <a:schemeClr val="bg1"/>
                </a:solidFill>
                <a:effectLst/>
                <a:latin typeface="Parka Regular" panose="02000503040000020004" pitchFamily="50" charset="0"/>
              </a:rPr>
              <a:t>précédente (+16 sauf </a:t>
            </a:r>
            <a:r>
              <a:rPr lang="fr-FR" sz="1200" b="1" i="0" dirty="0" smtClean="0">
                <a:solidFill>
                  <a:schemeClr val="bg1"/>
                </a:solidFill>
                <a:effectLst/>
                <a:latin typeface="Parka Regular" panose="02000503040000020004" pitchFamily="50" charset="0"/>
              </a:rPr>
              <a:t>D2 M et F) </a:t>
            </a:r>
            <a:r>
              <a:rPr lang="fr-FR" sz="1200" b="1" i="0" dirty="0">
                <a:solidFill>
                  <a:schemeClr val="bg1"/>
                </a:solidFill>
                <a:effectLst/>
                <a:latin typeface="Parka Regular" panose="02000503040000020004" pitchFamily="50" charset="0"/>
              </a:rPr>
              <a:t>et (U18 U15 région)</a:t>
            </a:r>
            <a:endParaRPr lang="fr-FR" sz="1200" b="0" i="0" u="none" strike="noStrike" baseline="30000" dirty="0">
              <a:solidFill>
                <a:schemeClr val="bg1"/>
              </a:solidFill>
              <a:latin typeface="Parka Medium" panose="02000603030000020004" pitchFamily="50" charset="0"/>
            </a:endParaRPr>
          </a:p>
        </p:txBody>
      </p:sp>
      <p:sp>
        <p:nvSpPr>
          <p:cNvPr id="25" name="Rectangle 24"/>
          <p:cNvSpPr/>
          <p:nvPr/>
        </p:nvSpPr>
        <p:spPr>
          <a:xfrm>
            <a:off x="1156439" y="3557181"/>
            <a:ext cx="6149649" cy="871008"/>
          </a:xfrm>
          <a:prstGeom prst="rect">
            <a:avLst/>
          </a:prstGeom>
        </p:spPr>
        <p:txBody>
          <a:bodyPr wrap="square">
            <a:spAutoFit/>
          </a:bodyPr>
          <a:lstStyle/>
          <a:p>
            <a:pPr algn="just">
              <a:lnSpc>
                <a:spcPct val="115000"/>
              </a:lnSpc>
              <a:spcAft>
                <a:spcPts val="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1) Quand la COC vous aura informé de la mise en ligne sur Gesthand de la saisie des engagements, ils seront visibles dans votre almanach avec la date limite des engagements (si ce n’est pas le cas, vous les retrouverez dans Recherche Engagements (voir plus bas dans ce document). Si vous êtes en convention, c’est au club pilote de saisir.</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1156439" y="6627092"/>
            <a:ext cx="6149649" cy="261610"/>
          </a:xfrm>
          <a:prstGeom prst="rect">
            <a:avLst/>
          </a:prstGeom>
        </p:spPr>
        <p:txBody>
          <a:bodyPr wrap="square">
            <a:spAutoFit/>
          </a:bodyPr>
          <a:lstStyle/>
          <a:p>
            <a:r>
              <a:rPr lang="fr-FR" sz="1100" dirty="0">
                <a:latin typeface="Parka Regular" panose="02000503040000020004" pitchFamily="50" charset="0"/>
                <a:ea typeface="Calibri" panose="020F0502020204030204" pitchFamily="34" charset="0"/>
                <a:cs typeface="Times New Roman" panose="02020603050405020304" pitchFamily="18" charset="0"/>
              </a:rPr>
              <a:t>2) Quand vous cliquez sur cet engagement</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la fen</a:t>
            </a:r>
            <a:r>
              <a:rPr lang="fr-FR" sz="1100" dirty="0">
                <a:latin typeface="Parka Regular" panose="02000503040000020004" pitchFamily="50" charset="0"/>
                <a:ea typeface="Calibri" panose="020F0502020204030204" pitchFamily="34" charset="0"/>
                <a:cs typeface="Parka Regular" panose="02000503040000020004" pitchFamily="50" charset="0"/>
              </a:rPr>
              <a:t>ê</a:t>
            </a:r>
            <a:r>
              <a:rPr lang="fr-FR" sz="1100" dirty="0">
                <a:latin typeface="Parka Regular" panose="02000503040000020004" pitchFamily="50" charset="0"/>
                <a:ea typeface="Calibri" panose="020F0502020204030204" pitchFamily="34" charset="0"/>
                <a:cs typeface="Times New Roman" panose="02020603050405020304" pitchFamily="18" charset="0"/>
              </a:rPr>
              <a:t>tre ci-dessous s</a:t>
            </a:r>
            <a:r>
              <a:rPr lang="fr-FR" sz="1100" dirty="0">
                <a:latin typeface="Parka Regular" panose="02000503040000020004" pitchFamily="50" charset="0"/>
                <a:ea typeface="Calibri" panose="020F0502020204030204" pitchFamily="34" charset="0"/>
                <a:cs typeface="Parka Regular" panose="02000503040000020004" pitchFamily="50" charset="0"/>
              </a:rPr>
              <a:t>’</a:t>
            </a:r>
            <a:r>
              <a:rPr lang="fr-FR" sz="1100" dirty="0">
                <a:latin typeface="Parka Regular" panose="02000503040000020004" pitchFamily="50" charset="0"/>
                <a:ea typeface="Calibri" panose="020F0502020204030204" pitchFamily="34" charset="0"/>
                <a:cs typeface="Times New Roman" panose="02020603050405020304" pitchFamily="18" charset="0"/>
              </a:rPr>
              <a:t>ouvre</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a:t>
            </a:r>
            <a:endParaRPr lang="fr-FR" sz="1100" dirty="0"/>
          </a:p>
        </p:txBody>
      </p:sp>
      <p:pic>
        <p:nvPicPr>
          <p:cNvPr id="27" name="Image 26"/>
          <p:cNvPicPr/>
          <p:nvPr/>
        </p:nvPicPr>
        <p:blipFill>
          <a:blip r:embed="rId7" cstate="print"/>
          <a:srcRect/>
          <a:stretch>
            <a:fillRect/>
          </a:stretch>
        </p:blipFill>
        <p:spPr bwMode="auto">
          <a:xfrm>
            <a:off x="1682467" y="6954895"/>
            <a:ext cx="5281165" cy="1346720"/>
          </a:xfrm>
          <a:prstGeom prst="rect">
            <a:avLst/>
          </a:prstGeom>
          <a:noFill/>
          <a:ln w="9525">
            <a:noFill/>
            <a:miter lim="800000"/>
            <a:headEnd/>
            <a:tailEnd/>
          </a:ln>
        </p:spPr>
      </p:pic>
      <p:sp>
        <p:nvSpPr>
          <p:cNvPr id="28" name="Rectangle 27"/>
          <p:cNvSpPr/>
          <p:nvPr/>
        </p:nvSpPr>
        <p:spPr>
          <a:xfrm>
            <a:off x="1156438" y="8562612"/>
            <a:ext cx="6149649" cy="804579"/>
          </a:xfrm>
          <a:prstGeom prst="rect">
            <a:avLst/>
          </a:prstGeom>
        </p:spPr>
        <p:txBody>
          <a:bodyPr wrap="square">
            <a:spAutoFit/>
          </a:bodyPr>
          <a:lstStyle/>
          <a:p>
            <a:pPr>
              <a:lnSpc>
                <a:spcPct val="115000"/>
              </a:lnSpc>
              <a:spcAft>
                <a:spcPts val="100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3) Vous voyez alors le championnat concerné par votre engagement et vous pouvez cliquer sur le bouton ouvrir</a:t>
            </a:r>
            <a:r>
              <a:rPr lang="fr-FR" sz="1100" dirty="0" smtClean="0">
                <a:latin typeface="Parka Regular" panose="02000503040000020004" pitchFamily="50" charset="0"/>
                <a:ea typeface="Calibri" panose="020F0502020204030204" pitchFamily="34" charset="0"/>
                <a:cs typeface="Times New Roman" panose="02020603050405020304" pitchFamily="18" charset="0"/>
              </a:rPr>
              <a:t>.</a:t>
            </a:r>
          </a:p>
          <a:p>
            <a:pPr>
              <a:lnSpc>
                <a:spcPct val="115000"/>
              </a:lnSpc>
              <a:spcAft>
                <a:spcPts val="1000"/>
              </a:spcAft>
            </a:pP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9" name="Image 28"/>
          <p:cNvPicPr>
            <a:picLocks noChangeAspect="1"/>
          </p:cNvPicPr>
          <p:nvPr/>
        </p:nvPicPr>
        <p:blipFill>
          <a:blip r:embed="rId8"/>
          <a:stretch>
            <a:fillRect/>
          </a:stretch>
        </p:blipFill>
        <p:spPr>
          <a:xfrm>
            <a:off x="2063755" y="4540075"/>
            <a:ext cx="4430676" cy="1834058"/>
          </a:xfrm>
          <a:prstGeom prst="rect">
            <a:avLst/>
          </a:prstGeom>
        </p:spPr>
      </p:pic>
      <p:sp>
        <p:nvSpPr>
          <p:cNvPr id="37" name="Organigramme : Connecteur 36">
            <a:extLst>
              <a:ext uri="{FF2B5EF4-FFF2-40B4-BE49-F238E27FC236}">
                <a16:creationId xmlns:a16="http://schemas.microsoft.com/office/drawing/2014/main" id="{9F987590-A034-4890-9692-AB0487BC9603}"/>
              </a:ext>
            </a:extLst>
          </p:cNvPr>
          <p:cNvSpPr/>
          <p:nvPr/>
        </p:nvSpPr>
        <p:spPr>
          <a:xfrm>
            <a:off x="1318511" y="9189590"/>
            <a:ext cx="584959" cy="556854"/>
          </a:xfrm>
          <a:prstGeom prst="flowChartConnector">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rgbClr val="FF0000"/>
                </a:solidFill>
              </a:rPr>
              <a:t>!</a:t>
            </a:r>
          </a:p>
        </p:txBody>
      </p:sp>
      <p:sp>
        <p:nvSpPr>
          <p:cNvPr id="6" name="Rectangle 5"/>
          <p:cNvSpPr/>
          <p:nvPr/>
        </p:nvSpPr>
        <p:spPr>
          <a:xfrm>
            <a:off x="2000461" y="9258510"/>
            <a:ext cx="5305625" cy="430887"/>
          </a:xfrm>
          <a:prstGeom prst="rect">
            <a:avLst/>
          </a:prstGeom>
        </p:spPr>
        <p:txBody>
          <a:bodyPr wrap="square">
            <a:spAutoFit/>
          </a:bodyPr>
          <a:lstStyle/>
          <a:p>
            <a:pPr algn="just">
              <a:spcAft>
                <a:spcPts val="1000"/>
              </a:spcAft>
            </a:pPr>
            <a:r>
              <a:rPr lang="fr-FR" sz="1100" dirty="0" smtClean="0">
                <a:solidFill>
                  <a:srgbClr val="FF0000"/>
                </a:solidFill>
                <a:latin typeface="Parka Medium" panose="02000603030000020004" pitchFamily="50" charset="0"/>
                <a:ea typeface="Calibri" panose="020F0502020204030204" pitchFamily="34" charset="0"/>
                <a:cs typeface="Times New Roman" panose="02020603050405020304" pitchFamily="18" charset="0"/>
              </a:rPr>
              <a:t>Dans </a:t>
            </a:r>
            <a:r>
              <a:rPr lang="fr-FR" sz="1100" dirty="0">
                <a:solidFill>
                  <a:srgbClr val="FF0000"/>
                </a:solidFill>
                <a:latin typeface="Parka Medium" panose="02000603030000020004" pitchFamily="50" charset="0"/>
                <a:ea typeface="Calibri" panose="020F0502020204030204" pitchFamily="34" charset="0"/>
                <a:cs typeface="Times New Roman" panose="02020603050405020304" pitchFamily="18" charset="0"/>
              </a:rPr>
              <a:t>le cas où rien n’est inscrit dans votre almanach</a:t>
            </a:r>
            <a:r>
              <a:rPr lang="fr-FR" sz="1100" dirty="0">
                <a:solidFill>
                  <a:srgbClr val="FF0000"/>
                </a:solidFill>
                <a:latin typeface="Parka Medium" panose="02000603030000020004" pitchFamily="50" charset="0"/>
                <a:ea typeface="Calibri" panose="020F0502020204030204" pitchFamily="34" charset="0"/>
                <a:cs typeface="Calibri" panose="020F0502020204030204" pitchFamily="34" charset="0"/>
              </a:rPr>
              <a:t> </a:t>
            </a:r>
            <a:r>
              <a:rPr lang="fr-FR" sz="1100" dirty="0">
                <a:solidFill>
                  <a:srgbClr val="FF0000"/>
                </a:solidFill>
                <a:latin typeface="Parka Medium" panose="02000603030000020004" pitchFamily="50" charset="0"/>
                <a:ea typeface="Calibri" panose="020F0502020204030204" pitchFamily="34" charset="0"/>
                <a:cs typeface="Times New Roman" panose="02020603050405020304" pitchFamily="18" charset="0"/>
              </a:rPr>
              <a:t>: vous pouvez passer </a:t>
            </a:r>
            <a:r>
              <a:rPr lang="fr-FR" sz="1100" dirty="0" smtClean="0">
                <a:solidFill>
                  <a:srgbClr val="FF0000"/>
                </a:solidFill>
                <a:latin typeface="Parka Medium" panose="02000603030000020004" pitchFamily="50" charset="0"/>
                <a:ea typeface="Calibri" panose="020F0502020204030204" pitchFamily="34" charset="0"/>
                <a:cs typeface="Times New Roman" panose="02020603050405020304" pitchFamily="18" charset="0"/>
              </a:rPr>
              <a:t>par </a:t>
            </a:r>
            <a:r>
              <a:rPr lang="fr-FR" sz="1100" dirty="0">
                <a:solidFill>
                  <a:srgbClr val="FF0000"/>
                </a:solidFill>
                <a:latin typeface="Parka Medium" panose="02000603030000020004" pitchFamily="50" charset="0"/>
                <a:ea typeface="Calibri" panose="020F0502020204030204" pitchFamily="34" charset="0"/>
                <a:cs typeface="Times New Roman" panose="02020603050405020304" pitchFamily="18" charset="0"/>
              </a:rPr>
              <a:t>la rubrique RECHERCHE ENGAGEMENTS </a:t>
            </a:r>
            <a:endParaRPr lang="fr-FR" sz="1100" dirty="0">
              <a:latin typeface="Parka Medium" panose="02000603030000020004"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78588"/>
            <a:ext cx="4883180" cy="6907222"/>
          </a:xfrm>
          <a:custGeom>
            <a:avLst/>
            <a:gdLst/>
            <a:ahLst/>
            <a:cxnLst/>
            <a:rect l="l" t="t" r="r" b="b"/>
            <a:pathLst>
              <a:path w="4883180" h="6907222">
                <a:moveTo>
                  <a:pt x="0" y="0"/>
                </a:moveTo>
                <a:lnTo>
                  <a:pt x="4883180" y="0"/>
                </a:lnTo>
                <a:lnTo>
                  <a:pt x="4883180" y="6907223"/>
                </a:lnTo>
                <a:lnTo>
                  <a:pt x="0" y="6907223"/>
                </a:lnTo>
                <a:lnTo>
                  <a:pt x="0" y="0"/>
                </a:lnTo>
                <a:close/>
              </a:path>
            </a:pathLst>
          </a:custGeom>
          <a:blipFill>
            <a:blip r:embed="rId2"/>
            <a:stretch>
              <a:fillRect/>
            </a:stretch>
          </a:blipFill>
        </p:spPr>
      </p:sp>
      <p:grpSp>
        <p:nvGrpSpPr>
          <p:cNvPr id="3" name="Group 3"/>
          <p:cNvGrpSpPr/>
          <p:nvPr/>
        </p:nvGrpSpPr>
        <p:grpSpPr>
          <a:xfrm>
            <a:off x="437992" y="1256870"/>
            <a:ext cx="5755554" cy="595643"/>
            <a:chOff x="0" y="0"/>
            <a:chExt cx="2196279" cy="274169"/>
          </a:xfrm>
        </p:grpSpPr>
        <p:sp>
          <p:nvSpPr>
            <p:cNvPr id="4" name="Freeform 4"/>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5" name="TextBox 5"/>
          <p:cNvSpPr txBox="1"/>
          <p:nvPr/>
        </p:nvSpPr>
        <p:spPr>
          <a:xfrm>
            <a:off x="1378256" y="850900"/>
            <a:ext cx="4771501" cy="974626"/>
          </a:xfrm>
          <a:prstGeom prst="rect">
            <a:avLst/>
          </a:prstGeom>
        </p:spPr>
        <p:txBody>
          <a:bodyPr lIns="0" tIns="0" rIns="0" bIns="0" rtlCol="0" anchor="t">
            <a:spAutoFit/>
          </a:bodyPr>
          <a:lstStyle/>
          <a:p>
            <a:pPr algn="ctr">
              <a:lnSpc>
                <a:spcPts val="3797"/>
              </a:lnSpc>
            </a:pPr>
            <a:r>
              <a:rPr lang="en-US" sz="4000" dirty="0">
                <a:latin typeface="Parka Black" panose="02000503040000020004" pitchFamily="50" charset="0"/>
              </a:rPr>
              <a:t>FICHE </a:t>
            </a:r>
            <a:r>
              <a:rPr lang="en-US" sz="4000" dirty="0" smtClean="0">
                <a:latin typeface="Parka Black" panose="02000503040000020004" pitchFamily="50" charset="0"/>
              </a:rPr>
              <a:t>18</a:t>
            </a:r>
            <a:endParaRPr lang="en-US" sz="4000" dirty="0">
              <a:latin typeface="Parka Black" panose="02000503040000020004" pitchFamily="50" charset="0"/>
            </a:endParaRPr>
          </a:p>
          <a:p>
            <a:pPr algn="ctr">
              <a:lnSpc>
                <a:spcPts val="3797"/>
              </a:lnSpc>
            </a:pPr>
            <a:r>
              <a:rPr lang="fr-FR" sz="3500" dirty="0" smtClean="0">
                <a:latin typeface="FFHand" panose="02000503030000020004" pitchFamily="2" charset="-18"/>
              </a:rPr>
              <a:t>ENGAGEMENT D’ÉQUIPES</a:t>
            </a:r>
            <a:endParaRPr lang="fr-FR" sz="3500" dirty="0">
              <a:latin typeface="FFHand" panose="02000503030000020004" pitchFamily="2" charset="-18"/>
            </a:endParaRPr>
          </a:p>
        </p:txBody>
      </p:sp>
      <p:sp>
        <p:nvSpPr>
          <p:cNvPr id="7" name="Freeform 7"/>
          <p:cNvSpPr/>
          <p:nvPr/>
        </p:nvSpPr>
        <p:spPr>
          <a:xfrm>
            <a:off x="5527501" y="10011604"/>
            <a:ext cx="1778588" cy="406134"/>
          </a:xfrm>
          <a:custGeom>
            <a:avLst/>
            <a:gdLst/>
            <a:ahLst/>
            <a:cxnLst/>
            <a:rect l="l" t="t" r="r" b="b"/>
            <a:pathLst>
              <a:path w="1778588" h="406134">
                <a:moveTo>
                  <a:pt x="0" y="0"/>
                </a:moveTo>
                <a:lnTo>
                  <a:pt x="1778589" y="0"/>
                </a:lnTo>
                <a:lnTo>
                  <a:pt x="1778589" y="406134"/>
                </a:lnTo>
                <a:lnTo>
                  <a:pt x="0" y="406134"/>
                </a:lnTo>
                <a:lnTo>
                  <a:pt x="0" y="0"/>
                </a:lnTo>
                <a:close/>
              </a:path>
            </a:pathLst>
          </a:custGeom>
          <a:blipFill>
            <a:blip r:embed="rId3"/>
            <a:stretch>
              <a:fillRect/>
            </a:stretch>
          </a:blipFill>
        </p:spPr>
      </p:sp>
      <p:grpSp>
        <p:nvGrpSpPr>
          <p:cNvPr id="8" name="Group 8"/>
          <p:cNvGrpSpPr/>
          <p:nvPr/>
        </p:nvGrpSpPr>
        <p:grpSpPr>
          <a:xfrm rot="-5400000">
            <a:off x="-3653492" y="5336276"/>
            <a:ext cx="8755009" cy="595643"/>
            <a:chOff x="0" y="0"/>
            <a:chExt cx="2196279" cy="274169"/>
          </a:xfrm>
        </p:grpSpPr>
        <p:sp>
          <p:nvSpPr>
            <p:cNvPr id="9" name="Freeform 9"/>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10" name="TextBox 10"/>
          <p:cNvSpPr txBox="1"/>
          <p:nvPr/>
        </p:nvSpPr>
        <p:spPr>
          <a:xfrm rot="-5400000">
            <a:off x="-1834235" y="5338432"/>
            <a:ext cx="4615752" cy="513217"/>
          </a:xfrm>
          <a:prstGeom prst="rect">
            <a:avLst/>
          </a:prstGeom>
        </p:spPr>
        <p:txBody>
          <a:bodyPr lIns="0" tIns="0" rIns="0" bIns="0" rtlCol="0" anchor="t">
            <a:spAutoFit/>
          </a:bodyPr>
          <a:lstStyle/>
          <a:p>
            <a:pPr algn="ctr">
              <a:lnSpc>
                <a:spcPts val="3797"/>
              </a:lnSpc>
            </a:pPr>
            <a:r>
              <a:rPr lang="en-US" sz="4000" dirty="0" smtClean="0">
                <a:solidFill>
                  <a:srgbClr val="000000"/>
                </a:solidFill>
                <a:latin typeface="Parka Black" panose="02000503040000020004" pitchFamily="50" charset="0"/>
              </a:rPr>
              <a:t>GESTHAND</a:t>
            </a:r>
            <a:endParaRPr lang="en-US" sz="4000" dirty="0">
              <a:solidFill>
                <a:srgbClr val="000000"/>
              </a:solidFill>
              <a:latin typeface="Parka Black" panose="02000503040000020004" pitchFamily="50" charset="0"/>
            </a:endParaRPr>
          </a:p>
        </p:txBody>
      </p:sp>
      <p:sp>
        <p:nvSpPr>
          <p:cNvPr id="11" name="Freeform 11"/>
          <p:cNvSpPr/>
          <p:nvPr/>
        </p:nvSpPr>
        <p:spPr>
          <a:xfrm>
            <a:off x="426191" y="206888"/>
            <a:ext cx="1784640" cy="723986"/>
          </a:xfrm>
          <a:custGeom>
            <a:avLst/>
            <a:gdLst/>
            <a:ahLst/>
            <a:cxnLst/>
            <a:rect l="l" t="t" r="r" b="b"/>
            <a:pathLst>
              <a:path w="1784640" h="723986">
                <a:moveTo>
                  <a:pt x="0" y="0"/>
                </a:moveTo>
                <a:lnTo>
                  <a:pt x="1784640" y="0"/>
                </a:lnTo>
                <a:lnTo>
                  <a:pt x="1784640" y="723986"/>
                </a:lnTo>
                <a:lnTo>
                  <a:pt x="0" y="723986"/>
                </a:lnTo>
                <a:lnTo>
                  <a:pt x="0" y="0"/>
                </a:lnTo>
                <a:close/>
              </a:path>
            </a:pathLst>
          </a:custGeom>
          <a:blipFill>
            <a:blip r:embed="rId4"/>
            <a:stretch>
              <a:fillRect t="-1709"/>
            </a:stretch>
          </a:blipFill>
        </p:spPr>
      </p:sp>
      <p:sp>
        <p:nvSpPr>
          <p:cNvPr id="12" name="Freeform 5">
            <a:extLst>
              <a:ext uri="{FF2B5EF4-FFF2-40B4-BE49-F238E27FC236}">
                <a16:creationId xmlns:a16="http://schemas.microsoft.com/office/drawing/2014/main" id="{A8220654-3D14-7BA5-D1FD-E3D97E0F3525}"/>
              </a:ext>
            </a:extLst>
          </p:cNvPr>
          <p:cNvSpPr/>
          <p:nvPr/>
        </p:nvSpPr>
        <p:spPr>
          <a:xfrm>
            <a:off x="6445249" y="206888"/>
            <a:ext cx="1116789" cy="1668366"/>
          </a:xfrm>
          <a:custGeom>
            <a:avLst/>
            <a:gdLst/>
            <a:ahLst/>
            <a:cxnLst/>
            <a:rect l="l" t="t" r="r" b="b"/>
            <a:pathLst>
              <a:path w="7560000" h="1668366">
                <a:moveTo>
                  <a:pt x="0" y="0"/>
                </a:moveTo>
                <a:lnTo>
                  <a:pt x="7560000" y="0"/>
                </a:lnTo>
                <a:lnTo>
                  <a:pt x="7560000" y="1668366"/>
                </a:lnTo>
                <a:lnTo>
                  <a:pt x="0" y="1668366"/>
                </a:lnTo>
                <a:lnTo>
                  <a:pt x="0" y="0"/>
                </a:lnTo>
                <a:close/>
              </a:path>
            </a:pathLst>
          </a:custGeom>
          <a:blipFill>
            <a:blip r:embed="rId5"/>
            <a:stretch>
              <a:fillRect l="50" r="-393430"/>
            </a:stretch>
          </a:blipFill>
        </p:spPr>
      </p:sp>
      <p:sp>
        <p:nvSpPr>
          <p:cNvPr id="23" name="ZoneTexte 22">
            <a:extLst>
              <a:ext uri="{FF2B5EF4-FFF2-40B4-BE49-F238E27FC236}">
                <a16:creationId xmlns:a16="http://schemas.microsoft.com/office/drawing/2014/main" id="{EA034CC2-0DF7-4F03-8A2A-BA46F5B258B7}"/>
              </a:ext>
            </a:extLst>
          </p:cNvPr>
          <p:cNvSpPr txBox="1"/>
          <p:nvPr/>
        </p:nvSpPr>
        <p:spPr>
          <a:xfrm>
            <a:off x="0" y="10140739"/>
            <a:ext cx="1378256" cy="276999"/>
          </a:xfrm>
          <a:prstGeom prst="rect">
            <a:avLst/>
          </a:prstGeom>
          <a:noFill/>
        </p:spPr>
        <p:txBody>
          <a:bodyPr wrap="square" rtlCol="0">
            <a:spAutoFit/>
          </a:bodyPr>
          <a:lstStyle/>
          <a:p>
            <a:pPr algn="ctr"/>
            <a:r>
              <a:rPr lang="fr-FR" sz="1200" dirty="0">
                <a:latin typeface="Parka Regular" panose="02000503040000020004" pitchFamily="50" charset="0"/>
              </a:rPr>
              <a:t>Page 2</a:t>
            </a:r>
            <a:r>
              <a:rPr lang="fr-FR" sz="1200" dirty="0" smtClean="0">
                <a:latin typeface="Parka Regular" panose="02000503040000020004" pitchFamily="50" charset="0"/>
              </a:rPr>
              <a:t>/3</a:t>
            </a:r>
            <a:endParaRPr lang="fr-FR" sz="1200" dirty="0">
              <a:latin typeface="Parka Regular" panose="02000503040000020004" pitchFamily="50" charset="0"/>
            </a:endParaRPr>
          </a:p>
        </p:txBody>
      </p:sp>
      <p:sp>
        <p:nvSpPr>
          <p:cNvPr id="24" name="ZoneTexte 23">
            <a:extLst>
              <a:ext uri="{FF2B5EF4-FFF2-40B4-BE49-F238E27FC236}">
                <a16:creationId xmlns:a16="http://schemas.microsoft.com/office/drawing/2014/main" id="{2F0EA49E-6B7D-4115-BFB9-924682C51269}"/>
              </a:ext>
            </a:extLst>
          </p:cNvPr>
          <p:cNvSpPr txBox="1"/>
          <p:nvPr/>
        </p:nvSpPr>
        <p:spPr>
          <a:xfrm>
            <a:off x="3932968" y="234722"/>
            <a:ext cx="3285562" cy="246221"/>
          </a:xfrm>
          <a:prstGeom prst="rect">
            <a:avLst/>
          </a:prstGeom>
          <a:noFill/>
        </p:spPr>
        <p:txBody>
          <a:bodyPr wrap="square" rtlCol="0">
            <a:spAutoFit/>
          </a:bodyPr>
          <a:lstStyle/>
          <a:p>
            <a:pPr algn="ctr"/>
            <a:r>
              <a:rPr lang="fr-FR" sz="1000" b="1" dirty="0">
                <a:latin typeface="Parka Regular" panose="02000503040000020004" pitchFamily="50" charset="0"/>
              </a:rPr>
              <a:t>Saison 24/25 </a:t>
            </a:r>
            <a:r>
              <a:rPr lang="fr-FR" sz="1000" b="1" dirty="0" err="1">
                <a:latin typeface="Parka Regular" panose="02000503040000020004" pitchFamily="50" charset="0"/>
              </a:rPr>
              <a:t>MàJ</a:t>
            </a:r>
            <a:r>
              <a:rPr lang="fr-FR" sz="1000" b="1" dirty="0">
                <a:latin typeface="Parka Regular" panose="02000503040000020004" pitchFamily="50" charset="0"/>
              </a:rPr>
              <a:t> : 11/06/2024</a:t>
            </a:r>
          </a:p>
        </p:txBody>
      </p:sp>
      <p:pic>
        <p:nvPicPr>
          <p:cNvPr id="14" name="Image 13" descr="cid:image001.png@01D676EE.30BA7B70"/>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592685" y="1982899"/>
            <a:ext cx="5221167" cy="2388817"/>
          </a:xfrm>
          <a:prstGeom prst="rect">
            <a:avLst/>
          </a:prstGeom>
          <a:noFill/>
          <a:ln>
            <a:noFill/>
          </a:ln>
        </p:spPr>
      </p:pic>
      <p:sp>
        <p:nvSpPr>
          <p:cNvPr id="15" name="Rectangle 14"/>
          <p:cNvSpPr/>
          <p:nvPr/>
        </p:nvSpPr>
        <p:spPr>
          <a:xfrm>
            <a:off x="1156441" y="4584700"/>
            <a:ext cx="6149648" cy="287002"/>
          </a:xfrm>
          <a:prstGeom prst="rect">
            <a:avLst/>
          </a:prstGeom>
        </p:spPr>
        <p:txBody>
          <a:bodyPr wrap="square">
            <a:spAutoFit/>
          </a:bodyPr>
          <a:lstStyle/>
          <a:p>
            <a:pPr>
              <a:lnSpc>
                <a:spcPct val="115000"/>
              </a:lnSpc>
              <a:spcAft>
                <a:spcPts val="100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Vous pouvez alors saisir les informations qui concerne votre équipe à savoir</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 15"/>
          <p:cNvPicPr/>
          <p:nvPr/>
        </p:nvPicPr>
        <p:blipFill>
          <a:blip r:embed="rId8" cstate="print"/>
          <a:srcRect/>
          <a:stretch>
            <a:fillRect/>
          </a:stretch>
        </p:blipFill>
        <p:spPr bwMode="auto">
          <a:xfrm>
            <a:off x="1419992" y="4965700"/>
            <a:ext cx="5578475" cy="2486025"/>
          </a:xfrm>
          <a:prstGeom prst="rect">
            <a:avLst/>
          </a:prstGeom>
          <a:noFill/>
          <a:ln w="9525">
            <a:noFill/>
            <a:miter lim="800000"/>
            <a:headEnd/>
            <a:tailEnd/>
          </a:ln>
        </p:spPr>
      </p:pic>
      <p:sp>
        <p:nvSpPr>
          <p:cNvPr id="18" name="Rectangle 17"/>
          <p:cNvSpPr/>
          <p:nvPr/>
        </p:nvSpPr>
        <p:spPr>
          <a:xfrm>
            <a:off x="1156440" y="7556500"/>
            <a:ext cx="6149649" cy="2633541"/>
          </a:xfrm>
          <a:prstGeom prst="rect">
            <a:avLst/>
          </a:prstGeom>
        </p:spPr>
        <p:txBody>
          <a:bodyPr wrap="square">
            <a:spAutoFit/>
          </a:bodyPr>
          <a:lstStyle/>
          <a:p>
            <a:pPr algn="just">
              <a:lnSpc>
                <a:spcPct val="115000"/>
              </a:lnSpc>
              <a:spcAft>
                <a:spcPts val="100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Dans la rubrique </a:t>
            </a:r>
            <a:r>
              <a:rPr lang="fr-FR" sz="1100" b="1" dirty="0" smtClean="0">
                <a:latin typeface="Parka Regular" panose="02000503040000020004" pitchFamily="50" charset="0"/>
                <a:ea typeface="Calibri" panose="020F0502020204030204" pitchFamily="34" charset="0"/>
                <a:cs typeface="Times New Roman" panose="02020603050405020304" pitchFamily="18" charset="0"/>
              </a:rPr>
              <a:t>structure/Convention</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a:t>
            </a:r>
            <a:r>
              <a:rPr lang="fr-FR" sz="1100" u="sng" dirty="0">
                <a:latin typeface="Parka Regular" panose="02000503040000020004" pitchFamily="50" charset="0"/>
                <a:ea typeface="Calibri" panose="020F0502020204030204" pitchFamily="34" charset="0"/>
                <a:cs typeface="Times New Roman" panose="02020603050405020304" pitchFamily="18" charset="0"/>
              </a:rPr>
              <a:t>vous n’avez rien à saisir</a:t>
            </a:r>
            <a:r>
              <a:rPr lang="fr-FR" sz="1100" dirty="0">
                <a:latin typeface="Parka Regular" panose="02000503040000020004" pitchFamily="50" charset="0"/>
                <a:ea typeface="Calibri" panose="020F0502020204030204" pitchFamily="34" charset="0"/>
                <a:cs typeface="Times New Roman" panose="02020603050405020304" pitchFamily="18" charset="0"/>
              </a:rPr>
              <a:t> le nom du club s’inscrira automatiquement. </a:t>
            </a:r>
            <a:endParaRPr lang="fr-FR" sz="1100" dirty="0"/>
          </a:p>
          <a:p>
            <a:pPr algn="just">
              <a:lnSpc>
                <a:spcPct val="115000"/>
              </a:lnSpc>
              <a:spcAft>
                <a:spcPts val="600"/>
              </a:spcAft>
            </a:pPr>
            <a:r>
              <a:rPr lang="fr-FR" sz="1100" dirty="0" smtClean="0">
                <a:latin typeface="Parka Regular" panose="02000503040000020004" pitchFamily="50" charset="0"/>
                <a:ea typeface="Calibri" panose="020F0502020204030204" pitchFamily="34" charset="0"/>
                <a:cs typeface="Times New Roman" panose="02020603050405020304" pitchFamily="18" charset="0"/>
              </a:rPr>
              <a:t>Dans </a:t>
            </a:r>
            <a:r>
              <a:rPr lang="fr-FR" sz="1100" dirty="0">
                <a:latin typeface="Parka Regular" panose="02000503040000020004" pitchFamily="50" charset="0"/>
                <a:ea typeface="Calibri" panose="020F0502020204030204" pitchFamily="34" charset="0"/>
                <a:cs typeface="Times New Roman" panose="02020603050405020304" pitchFamily="18" charset="0"/>
              </a:rPr>
              <a:t>la rubrique </a:t>
            </a:r>
            <a:r>
              <a:rPr lang="fr-FR" sz="1100" b="1" dirty="0">
                <a:latin typeface="Parka Regular" panose="02000503040000020004" pitchFamily="50" charset="0"/>
                <a:ea typeface="Calibri" panose="020F0502020204030204" pitchFamily="34" charset="0"/>
                <a:cs typeface="Times New Roman" panose="02020603050405020304" pitchFamily="18" charset="0"/>
              </a:rPr>
              <a:t>Libellé</a:t>
            </a:r>
            <a:r>
              <a:rPr lang="fr-FR" sz="1100" b="1" dirty="0">
                <a:latin typeface="Calibri" panose="020F0502020204030204" pitchFamily="34" charset="0"/>
                <a:ea typeface="Calibri" panose="020F0502020204030204" pitchFamily="34" charset="0"/>
                <a:cs typeface="Calibri" panose="020F0502020204030204" pitchFamily="34" charset="0"/>
              </a:rPr>
              <a:t> </a:t>
            </a:r>
            <a:r>
              <a:rPr lang="fr-FR" sz="1100" b="1" dirty="0">
                <a:latin typeface="Parka Regular" panose="02000503040000020004" pitchFamily="50" charset="0"/>
                <a:ea typeface="Calibri" panose="020F0502020204030204" pitchFamily="34" charset="0"/>
                <a:cs typeface="Times New Roman" panose="02020603050405020304" pitchFamily="18"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Cette </a:t>
            </a:r>
            <a:r>
              <a:rPr lang="fr-FR" sz="1100" u="sng" dirty="0">
                <a:latin typeface="Parka Regular" panose="02000503040000020004" pitchFamily="50" charset="0"/>
                <a:ea typeface="Calibri" panose="020F0502020204030204" pitchFamily="34" charset="0"/>
                <a:cs typeface="Times New Roman" panose="02020603050405020304" pitchFamily="18" charset="0"/>
              </a:rPr>
              <a:t>rubrique est très importante</a:t>
            </a:r>
            <a:r>
              <a:rPr lang="fr-FR" sz="1100" dirty="0">
                <a:latin typeface="Parka Regular" panose="02000503040000020004" pitchFamily="50" charset="0"/>
                <a:ea typeface="Calibri" panose="020F0502020204030204" pitchFamily="34" charset="0"/>
                <a:cs typeface="Times New Roman" panose="02020603050405020304" pitchFamily="18" charset="0"/>
              </a:rPr>
              <a:t> puisque c’est le nom de votre équipe tel qu’il apparaîtra sur tous les sites</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Gesthand et FFHB. Il doit donc être explicite, nous vous demandons donc d’y prêter une attention particulière</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Parka Regular" panose="02000503040000020004" pitchFamily="50" charset="0"/>
              <a:buChar char="-"/>
            </a:pPr>
            <a:r>
              <a:rPr lang="fr-FR" sz="1100" dirty="0">
                <a:latin typeface="Parka Regular" panose="02000503040000020004" pitchFamily="50" charset="0"/>
                <a:ea typeface="Calibri" panose="020F0502020204030204" pitchFamily="34" charset="0"/>
                <a:cs typeface="Times New Roman" panose="02020603050405020304" pitchFamily="18" charset="0"/>
              </a:rPr>
              <a:t>I</a:t>
            </a:r>
            <a:r>
              <a:rPr lang="fr-FR" sz="1100" b="1" dirty="0">
                <a:latin typeface="Parka Regular" panose="02000503040000020004" pitchFamily="50" charset="0"/>
                <a:ea typeface="Calibri" panose="020F0502020204030204" pitchFamily="34" charset="0"/>
                <a:cs typeface="Times New Roman" panose="02020603050405020304" pitchFamily="18" charset="0"/>
              </a:rPr>
              <a:t>l doit comporter clairement le nom du club ou de l’entente</a:t>
            </a:r>
            <a:r>
              <a:rPr lang="fr-FR" sz="1100" dirty="0">
                <a:latin typeface="Parka Regular" panose="02000503040000020004" pitchFamily="50" charset="0"/>
                <a:ea typeface="Calibri" panose="020F0502020204030204" pitchFamily="34" charset="0"/>
                <a:cs typeface="Times New Roman" panose="02020603050405020304" pitchFamily="18" charset="0"/>
              </a:rPr>
              <a:t>. Toutes les équipes d’un même club ou de la même entente doivent être appelées de la même façon.</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Parka Regular" panose="02000503040000020004" pitchFamily="50" charset="0"/>
              <a:buChar char="-"/>
            </a:pPr>
            <a:r>
              <a:rPr lang="fr-FR" sz="1100" b="1" dirty="0">
                <a:latin typeface="Parka Regular" panose="02000503040000020004" pitchFamily="50" charset="0"/>
                <a:ea typeface="Calibri" panose="020F0502020204030204" pitchFamily="34" charset="0"/>
                <a:cs typeface="Times New Roman" panose="02020603050405020304" pitchFamily="18" charset="0"/>
              </a:rPr>
              <a:t>Pas de sigles ou d’initiales</a:t>
            </a:r>
            <a:r>
              <a:rPr lang="fr-FR" sz="1100" dirty="0">
                <a:latin typeface="Parka Regular" panose="02000503040000020004" pitchFamily="50" charset="0"/>
                <a:ea typeface="Calibri" panose="020F0502020204030204" pitchFamily="34" charset="0"/>
                <a:cs typeface="Times New Roman" panose="02020603050405020304" pitchFamily="18" charset="0"/>
              </a:rPr>
              <a:t> sauf pour Handball qui peut être contracté en HB ou HBC et tous les sigles associatifs (ES pour étoile sportive ou US ou JA ou CPB…) et Entente qui peut être écrit ENT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Parka Regular" panose="02000503040000020004" pitchFamily="50" charset="0"/>
              <a:buChar char="-"/>
            </a:pPr>
            <a:r>
              <a:rPr lang="fr-FR" sz="1100" dirty="0">
                <a:latin typeface="Parka Regular" panose="02000503040000020004" pitchFamily="50" charset="0"/>
                <a:ea typeface="Calibri" panose="020F0502020204030204" pitchFamily="34" charset="0"/>
                <a:cs typeface="Times New Roman" panose="02020603050405020304" pitchFamily="18" charset="0"/>
              </a:rPr>
              <a:t>Il faut utiliser uniquement des lettres </a:t>
            </a:r>
            <a:r>
              <a:rPr lang="fr-FR" sz="1100" b="1" dirty="0">
                <a:latin typeface="Parka Regular" panose="02000503040000020004" pitchFamily="50" charset="0"/>
                <a:ea typeface="Calibri" panose="020F0502020204030204" pitchFamily="34" charset="0"/>
                <a:cs typeface="Times New Roman" panose="02020603050405020304" pitchFamily="18" charset="0"/>
              </a:rPr>
              <a:t>MAJUSCULES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Parka Regular" panose="02000503040000020004" pitchFamily="50" charset="0"/>
              <a:buChar char="-"/>
            </a:pPr>
            <a:r>
              <a:rPr lang="fr-FR" sz="1100" dirty="0">
                <a:latin typeface="Parka Regular" panose="02000503040000020004" pitchFamily="50" charset="0"/>
                <a:ea typeface="Calibri" panose="020F0502020204030204" pitchFamily="34" charset="0"/>
                <a:cs typeface="Times New Roman" panose="02020603050405020304" pitchFamily="18" charset="0"/>
              </a:rPr>
              <a:t>Le </a:t>
            </a:r>
            <a:r>
              <a:rPr lang="fr-FR" sz="1100" b="1" dirty="0">
                <a:latin typeface="Parka Regular" panose="02000503040000020004" pitchFamily="50" charset="0"/>
                <a:ea typeface="Calibri" panose="020F0502020204030204" pitchFamily="34" charset="0"/>
                <a:cs typeface="Times New Roman" panose="02020603050405020304" pitchFamily="18" charset="0"/>
              </a:rPr>
              <a:t>numéro de l’équipe doit apparaître clairement à la fin du nom (</a:t>
            </a:r>
            <a:r>
              <a:rPr lang="fr-FR" sz="1100" dirty="0">
                <a:latin typeface="Parka Regular" panose="02000503040000020004" pitchFamily="50" charset="0"/>
                <a:ea typeface="Calibri" panose="020F0502020204030204" pitchFamily="34" charset="0"/>
                <a:cs typeface="Times New Roman" panose="02020603050405020304" pitchFamily="18" charset="0"/>
              </a:rPr>
              <a:t>exemple</a:t>
            </a:r>
            <a:r>
              <a:rPr lang="fr-FR" sz="1100" dirty="0">
                <a:latin typeface="Calibri" panose="020F0502020204030204" pitchFamily="34" charset="0"/>
                <a:ea typeface="Calibri" panose="020F0502020204030204" pitchFamily="34" charset="0"/>
                <a:cs typeface="Calibri" panose="020F0502020204030204" pitchFamily="34"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HBC PLOUMACHIN </a:t>
            </a:r>
            <a:r>
              <a:rPr lang="fr-FR" sz="1100" b="1" u="sng" dirty="0">
                <a:latin typeface="Parka Regular" panose="02000503040000020004" pitchFamily="50" charset="0"/>
                <a:ea typeface="Calibri" panose="020F0502020204030204" pitchFamily="34" charset="0"/>
                <a:cs typeface="Times New Roman" panose="02020603050405020304" pitchFamily="18" charset="0"/>
              </a:rPr>
              <a:t>1</a:t>
            </a:r>
            <a:r>
              <a:rPr lang="fr-FR" sz="1100" u="sng" dirty="0">
                <a:latin typeface="Parka Regular" panose="02000503040000020004" pitchFamily="50" charset="0"/>
                <a:ea typeface="Calibri" panose="020F0502020204030204" pitchFamily="34" charset="0"/>
                <a:cs typeface="Times New Roman" panose="02020603050405020304" pitchFamily="18" charset="0"/>
              </a:rPr>
              <a:t> </a:t>
            </a:r>
            <a:r>
              <a:rPr lang="fr-FR" sz="1100" dirty="0">
                <a:latin typeface="Parka Regular" panose="02000503040000020004" pitchFamily="50" charset="0"/>
                <a:ea typeface="Calibri" panose="020F0502020204030204" pitchFamily="34" charset="0"/>
                <a:cs typeface="Times New Roman" panose="02020603050405020304" pitchFamily="18" charset="0"/>
              </a:rPr>
              <a:t>/ HBC PLOUMACHIN </a:t>
            </a:r>
            <a:r>
              <a:rPr lang="fr-FR" sz="1100" b="1" u="sng" dirty="0">
                <a:latin typeface="Parka Regular" panose="02000503040000020004" pitchFamily="50" charset="0"/>
                <a:ea typeface="Calibri" panose="020F0502020204030204" pitchFamily="34" charset="0"/>
                <a:cs typeface="Times New Roman" panose="02020603050405020304" pitchFamily="18" charset="0"/>
              </a:rPr>
              <a:t>2</a:t>
            </a:r>
            <a:r>
              <a:rPr lang="fr-FR" sz="1100" dirty="0">
                <a:latin typeface="Parka Regular" panose="02000503040000020004" pitchFamily="50" charset="0"/>
                <a:ea typeface="Calibri" panose="020F0502020204030204" pitchFamily="34" charset="0"/>
                <a:cs typeface="Times New Roman" panose="02020603050405020304" pitchFamily="18" charset="0"/>
              </a:rPr>
              <a:t>)</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99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78588"/>
            <a:ext cx="4883180" cy="6907222"/>
          </a:xfrm>
          <a:custGeom>
            <a:avLst/>
            <a:gdLst/>
            <a:ahLst/>
            <a:cxnLst/>
            <a:rect l="l" t="t" r="r" b="b"/>
            <a:pathLst>
              <a:path w="4883180" h="6907222">
                <a:moveTo>
                  <a:pt x="0" y="0"/>
                </a:moveTo>
                <a:lnTo>
                  <a:pt x="4883180" y="0"/>
                </a:lnTo>
                <a:lnTo>
                  <a:pt x="4883180" y="6907223"/>
                </a:lnTo>
                <a:lnTo>
                  <a:pt x="0" y="6907223"/>
                </a:lnTo>
                <a:lnTo>
                  <a:pt x="0" y="0"/>
                </a:lnTo>
                <a:close/>
              </a:path>
            </a:pathLst>
          </a:custGeom>
          <a:blipFill>
            <a:blip r:embed="rId2"/>
            <a:stretch>
              <a:fillRect/>
            </a:stretch>
          </a:blipFill>
        </p:spPr>
      </p:sp>
      <p:grpSp>
        <p:nvGrpSpPr>
          <p:cNvPr id="3" name="Group 3"/>
          <p:cNvGrpSpPr/>
          <p:nvPr/>
        </p:nvGrpSpPr>
        <p:grpSpPr>
          <a:xfrm>
            <a:off x="437992" y="1256870"/>
            <a:ext cx="5755554" cy="595643"/>
            <a:chOff x="0" y="0"/>
            <a:chExt cx="2196279" cy="274169"/>
          </a:xfrm>
        </p:grpSpPr>
        <p:sp>
          <p:nvSpPr>
            <p:cNvPr id="4" name="Freeform 4"/>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5" name="TextBox 5"/>
          <p:cNvSpPr txBox="1"/>
          <p:nvPr/>
        </p:nvSpPr>
        <p:spPr>
          <a:xfrm>
            <a:off x="1378256" y="850900"/>
            <a:ext cx="4771501" cy="974626"/>
          </a:xfrm>
          <a:prstGeom prst="rect">
            <a:avLst/>
          </a:prstGeom>
        </p:spPr>
        <p:txBody>
          <a:bodyPr lIns="0" tIns="0" rIns="0" bIns="0" rtlCol="0" anchor="t">
            <a:spAutoFit/>
          </a:bodyPr>
          <a:lstStyle/>
          <a:p>
            <a:pPr algn="ctr">
              <a:lnSpc>
                <a:spcPts val="3797"/>
              </a:lnSpc>
            </a:pPr>
            <a:r>
              <a:rPr lang="en-US" sz="4000" dirty="0">
                <a:latin typeface="Parka Black" panose="02000503040000020004" pitchFamily="50" charset="0"/>
              </a:rPr>
              <a:t>FICHE </a:t>
            </a:r>
            <a:r>
              <a:rPr lang="en-US" sz="4000" dirty="0" smtClean="0">
                <a:latin typeface="Parka Black" panose="02000503040000020004" pitchFamily="50" charset="0"/>
              </a:rPr>
              <a:t>18</a:t>
            </a:r>
            <a:endParaRPr lang="en-US" sz="4000" dirty="0">
              <a:latin typeface="Parka Black" panose="02000503040000020004" pitchFamily="50" charset="0"/>
            </a:endParaRPr>
          </a:p>
          <a:p>
            <a:pPr algn="ctr">
              <a:lnSpc>
                <a:spcPts val="3797"/>
              </a:lnSpc>
            </a:pPr>
            <a:r>
              <a:rPr lang="fr-FR" sz="3500" dirty="0" smtClean="0">
                <a:latin typeface="FFHand" panose="02000503030000020004" pitchFamily="2" charset="-18"/>
              </a:rPr>
              <a:t>ENGAGEMENT D’ÉQUIPES</a:t>
            </a:r>
            <a:endParaRPr lang="fr-FR" sz="3500" dirty="0">
              <a:latin typeface="FFHand" panose="02000503030000020004" pitchFamily="2" charset="-18"/>
            </a:endParaRPr>
          </a:p>
        </p:txBody>
      </p:sp>
      <p:sp>
        <p:nvSpPr>
          <p:cNvPr id="7" name="Freeform 7"/>
          <p:cNvSpPr/>
          <p:nvPr/>
        </p:nvSpPr>
        <p:spPr>
          <a:xfrm>
            <a:off x="5527501" y="10011604"/>
            <a:ext cx="1778588" cy="406134"/>
          </a:xfrm>
          <a:custGeom>
            <a:avLst/>
            <a:gdLst/>
            <a:ahLst/>
            <a:cxnLst/>
            <a:rect l="l" t="t" r="r" b="b"/>
            <a:pathLst>
              <a:path w="1778588" h="406134">
                <a:moveTo>
                  <a:pt x="0" y="0"/>
                </a:moveTo>
                <a:lnTo>
                  <a:pt x="1778589" y="0"/>
                </a:lnTo>
                <a:lnTo>
                  <a:pt x="1778589" y="406134"/>
                </a:lnTo>
                <a:lnTo>
                  <a:pt x="0" y="406134"/>
                </a:lnTo>
                <a:lnTo>
                  <a:pt x="0" y="0"/>
                </a:lnTo>
                <a:close/>
              </a:path>
            </a:pathLst>
          </a:custGeom>
          <a:blipFill>
            <a:blip r:embed="rId3"/>
            <a:stretch>
              <a:fillRect/>
            </a:stretch>
          </a:blipFill>
        </p:spPr>
      </p:sp>
      <p:grpSp>
        <p:nvGrpSpPr>
          <p:cNvPr id="8" name="Group 8"/>
          <p:cNvGrpSpPr/>
          <p:nvPr/>
        </p:nvGrpSpPr>
        <p:grpSpPr>
          <a:xfrm rot="-5400000">
            <a:off x="-3653492" y="5336276"/>
            <a:ext cx="8755009" cy="595643"/>
            <a:chOff x="0" y="0"/>
            <a:chExt cx="2196279" cy="274169"/>
          </a:xfrm>
        </p:grpSpPr>
        <p:sp>
          <p:nvSpPr>
            <p:cNvPr id="9" name="Freeform 9"/>
            <p:cNvSpPr/>
            <p:nvPr/>
          </p:nvSpPr>
          <p:spPr>
            <a:xfrm>
              <a:off x="0" y="0"/>
              <a:ext cx="2196279" cy="274169"/>
            </a:xfrm>
            <a:custGeom>
              <a:avLst/>
              <a:gdLst/>
              <a:ahLst/>
              <a:cxnLst/>
              <a:rect l="l" t="t" r="r" b="b"/>
              <a:pathLst>
                <a:path w="2196279" h="274169">
                  <a:moveTo>
                    <a:pt x="0" y="0"/>
                  </a:moveTo>
                  <a:lnTo>
                    <a:pt x="2196279" y="0"/>
                  </a:lnTo>
                  <a:lnTo>
                    <a:pt x="2196279" y="274169"/>
                  </a:lnTo>
                  <a:lnTo>
                    <a:pt x="0" y="274169"/>
                  </a:lnTo>
                  <a:close/>
                </a:path>
              </a:pathLst>
            </a:custGeom>
            <a:solidFill>
              <a:srgbClr val="C79D16"/>
            </a:solidFill>
          </p:spPr>
        </p:sp>
      </p:grpSp>
      <p:sp>
        <p:nvSpPr>
          <p:cNvPr id="10" name="TextBox 10"/>
          <p:cNvSpPr txBox="1"/>
          <p:nvPr/>
        </p:nvSpPr>
        <p:spPr>
          <a:xfrm rot="-5400000">
            <a:off x="-1834235" y="5338432"/>
            <a:ext cx="4615752" cy="513217"/>
          </a:xfrm>
          <a:prstGeom prst="rect">
            <a:avLst/>
          </a:prstGeom>
        </p:spPr>
        <p:txBody>
          <a:bodyPr lIns="0" tIns="0" rIns="0" bIns="0" rtlCol="0" anchor="t">
            <a:spAutoFit/>
          </a:bodyPr>
          <a:lstStyle/>
          <a:p>
            <a:pPr algn="ctr">
              <a:lnSpc>
                <a:spcPts val="3797"/>
              </a:lnSpc>
            </a:pPr>
            <a:r>
              <a:rPr lang="en-US" sz="4000" dirty="0" smtClean="0">
                <a:solidFill>
                  <a:srgbClr val="000000"/>
                </a:solidFill>
                <a:latin typeface="Parka Black" panose="02000503040000020004" pitchFamily="50" charset="0"/>
              </a:rPr>
              <a:t>GESTHAND</a:t>
            </a:r>
            <a:endParaRPr lang="en-US" sz="4000" dirty="0">
              <a:solidFill>
                <a:srgbClr val="000000"/>
              </a:solidFill>
              <a:latin typeface="Parka Black" panose="02000503040000020004" pitchFamily="50" charset="0"/>
            </a:endParaRPr>
          </a:p>
        </p:txBody>
      </p:sp>
      <p:sp>
        <p:nvSpPr>
          <p:cNvPr id="11" name="Freeform 11"/>
          <p:cNvSpPr/>
          <p:nvPr/>
        </p:nvSpPr>
        <p:spPr>
          <a:xfrm>
            <a:off x="426191" y="206888"/>
            <a:ext cx="1784640" cy="723986"/>
          </a:xfrm>
          <a:custGeom>
            <a:avLst/>
            <a:gdLst/>
            <a:ahLst/>
            <a:cxnLst/>
            <a:rect l="l" t="t" r="r" b="b"/>
            <a:pathLst>
              <a:path w="1784640" h="723986">
                <a:moveTo>
                  <a:pt x="0" y="0"/>
                </a:moveTo>
                <a:lnTo>
                  <a:pt x="1784640" y="0"/>
                </a:lnTo>
                <a:lnTo>
                  <a:pt x="1784640" y="723986"/>
                </a:lnTo>
                <a:lnTo>
                  <a:pt x="0" y="723986"/>
                </a:lnTo>
                <a:lnTo>
                  <a:pt x="0" y="0"/>
                </a:lnTo>
                <a:close/>
              </a:path>
            </a:pathLst>
          </a:custGeom>
          <a:blipFill>
            <a:blip r:embed="rId4"/>
            <a:stretch>
              <a:fillRect t="-1709"/>
            </a:stretch>
          </a:blipFill>
        </p:spPr>
      </p:sp>
      <p:sp>
        <p:nvSpPr>
          <p:cNvPr id="12" name="Freeform 5">
            <a:extLst>
              <a:ext uri="{FF2B5EF4-FFF2-40B4-BE49-F238E27FC236}">
                <a16:creationId xmlns:a16="http://schemas.microsoft.com/office/drawing/2014/main" id="{A8220654-3D14-7BA5-D1FD-E3D97E0F3525}"/>
              </a:ext>
            </a:extLst>
          </p:cNvPr>
          <p:cNvSpPr/>
          <p:nvPr/>
        </p:nvSpPr>
        <p:spPr>
          <a:xfrm>
            <a:off x="6445249" y="206888"/>
            <a:ext cx="1116789" cy="1668366"/>
          </a:xfrm>
          <a:custGeom>
            <a:avLst/>
            <a:gdLst/>
            <a:ahLst/>
            <a:cxnLst/>
            <a:rect l="l" t="t" r="r" b="b"/>
            <a:pathLst>
              <a:path w="7560000" h="1668366">
                <a:moveTo>
                  <a:pt x="0" y="0"/>
                </a:moveTo>
                <a:lnTo>
                  <a:pt x="7560000" y="0"/>
                </a:lnTo>
                <a:lnTo>
                  <a:pt x="7560000" y="1668366"/>
                </a:lnTo>
                <a:lnTo>
                  <a:pt x="0" y="1668366"/>
                </a:lnTo>
                <a:lnTo>
                  <a:pt x="0" y="0"/>
                </a:lnTo>
                <a:close/>
              </a:path>
            </a:pathLst>
          </a:custGeom>
          <a:blipFill>
            <a:blip r:embed="rId5"/>
            <a:stretch>
              <a:fillRect l="50" r="-393430"/>
            </a:stretch>
          </a:blipFill>
        </p:spPr>
      </p:sp>
      <p:sp>
        <p:nvSpPr>
          <p:cNvPr id="23" name="ZoneTexte 22">
            <a:extLst>
              <a:ext uri="{FF2B5EF4-FFF2-40B4-BE49-F238E27FC236}">
                <a16:creationId xmlns:a16="http://schemas.microsoft.com/office/drawing/2014/main" id="{EA034CC2-0DF7-4F03-8A2A-BA46F5B258B7}"/>
              </a:ext>
            </a:extLst>
          </p:cNvPr>
          <p:cNvSpPr txBox="1"/>
          <p:nvPr/>
        </p:nvSpPr>
        <p:spPr>
          <a:xfrm>
            <a:off x="0" y="10140739"/>
            <a:ext cx="1378256" cy="276999"/>
          </a:xfrm>
          <a:prstGeom prst="rect">
            <a:avLst/>
          </a:prstGeom>
          <a:noFill/>
        </p:spPr>
        <p:txBody>
          <a:bodyPr wrap="square" rtlCol="0">
            <a:spAutoFit/>
          </a:bodyPr>
          <a:lstStyle/>
          <a:p>
            <a:pPr algn="ctr"/>
            <a:r>
              <a:rPr lang="fr-FR" sz="1200" dirty="0">
                <a:latin typeface="Parka Regular" panose="02000503040000020004" pitchFamily="50" charset="0"/>
              </a:rPr>
              <a:t>Page 3</a:t>
            </a:r>
            <a:r>
              <a:rPr lang="fr-FR" sz="1200" dirty="0" smtClean="0">
                <a:latin typeface="Parka Regular" panose="02000503040000020004" pitchFamily="50" charset="0"/>
              </a:rPr>
              <a:t>/3</a:t>
            </a:r>
            <a:endParaRPr lang="fr-FR" sz="1200" dirty="0">
              <a:latin typeface="Parka Regular" panose="02000503040000020004" pitchFamily="50" charset="0"/>
            </a:endParaRPr>
          </a:p>
        </p:txBody>
      </p:sp>
      <p:sp>
        <p:nvSpPr>
          <p:cNvPr id="24" name="ZoneTexte 23">
            <a:extLst>
              <a:ext uri="{FF2B5EF4-FFF2-40B4-BE49-F238E27FC236}">
                <a16:creationId xmlns:a16="http://schemas.microsoft.com/office/drawing/2014/main" id="{2F0EA49E-6B7D-4115-BFB9-924682C51269}"/>
              </a:ext>
            </a:extLst>
          </p:cNvPr>
          <p:cNvSpPr txBox="1"/>
          <p:nvPr/>
        </p:nvSpPr>
        <p:spPr>
          <a:xfrm>
            <a:off x="3932968" y="234722"/>
            <a:ext cx="3285562" cy="246221"/>
          </a:xfrm>
          <a:prstGeom prst="rect">
            <a:avLst/>
          </a:prstGeom>
          <a:noFill/>
        </p:spPr>
        <p:txBody>
          <a:bodyPr wrap="square" rtlCol="0">
            <a:spAutoFit/>
          </a:bodyPr>
          <a:lstStyle/>
          <a:p>
            <a:pPr algn="ctr"/>
            <a:r>
              <a:rPr lang="fr-FR" sz="1000" b="1" dirty="0">
                <a:latin typeface="Parka Regular" panose="02000503040000020004" pitchFamily="50" charset="0"/>
              </a:rPr>
              <a:t>Saison 24/25 </a:t>
            </a:r>
            <a:r>
              <a:rPr lang="fr-FR" sz="1000" b="1" dirty="0" err="1">
                <a:latin typeface="Parka Regular" panose="02000503040000020004" pitchFamily="50" charset="0"/>
              </a:rPr>
              <a:t>MàJ</a:t>
            </a:r>
            <a:r>
              <a:rPr lang="fr-FR" sz="1000" b="1" dirty="0">
                <a:latin typeface="Parka Regular" panose="02000503040000020004" pitchFamily="50" charset="0"/>
              </a:rPr>
              <a:t> : 11/06/2024</a:t>
            </a:r>
          </a:p>
        </p:txBody>
      </p:sp>
      <p:sp>
        <p:nvSpPr>
          <p:cNvPr id="14" name="Rectangle 13"/>
          <p:cNvSpPr/>
          <p:nvPr/>
        </p:nvSpPr>
        <p:spPr>
          <a:xfrm>
            <a:off x="1171365" y="1973783"/>
            <a:ext cx="6134724" cy="1056892"/>
          </a:xfrm>
          <a:prstGeom prst="rect">
            <a:avLst/>
          </a:prstGeom>
        </p:spPr>
        <p:txBody>
          <a:bodyPr wrap="square" lIns="91440" tIns="45720" rIns="91440" bIns="45720" anchor="t">
            <a:spAutoFit/>
          </a:bodyPr>
          <a:lstStyle/>
          <a:p>
            <a:pPr algn="just">
              <a:lnSpc>
                <a:spcPct val="115000"/>
              </a:lnSpc>
            </a:pPr>
            <a:r>
              <a:rPr lang="fr-FR" sz="1100" dirty="0">
                <a:latin typeface="Parka Regular"/>
                <a:ea typeface="Calibri" panose="020F0502020204030204" pitchFamily="34" charset="0"/>
                <a:cs typeface="Times New Roman"/>
              </a:rPr>
              <a:t>La COC se réserve le droit de modifier votre saisie si celle-ci n’est pas adaptée. Tant que vous ne saisissez pas de libellé et que vous ne validez pas, nous ne verrons pas votre engagement et votre nombre d’équipes engagées restera à </a:t>
            </a:r>
            <a:r>
              <a:rPr lang="fr-FR" sz="1100" dirty="0" smtClean="0">
                <a:latin typeface="Parka Regular"/>
                <a:ea typeface="Calibri" panose="020F0502020204030204" pitchFamily="34" charset="0"/>
                <a:cs typeface="Times New Roman"/>
              </a:rPr>
              <a:t>0.</a:t>
            </a:r>
          </a:p>
          <a:p>
            <a:pPr algn="just">
              <a:lnSpc>
                <a:spcPct val="115000"/>
              </a:lnSpc>
            </a:pPr>
            <a:endParaRPr lang="fr-FR" sz="1100" dirty="0">
              <a:latin typeface="Calibri"/>
              <a:ea typeface="Calibri" panose="020F0502020204030204" pitchFamily="34" charset="0"/>
              <a:cs typeface="Times New Roman" panose="02020603050405020304" pitchFamily="18" charset="0"/>
            </a:endParaRPr>
          </a:p>
          <a:p>
            <a:pPr algn="just">
              <a:lnSpc>
                <a:spcPct val="115000"/>
              </a:lnSpc>
              <a:spcAft>
                <a:spcPts val="100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Quand votre équipe est engagée, le chiffre 1 apparaît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p:cNvPicPr/>
          <p:nvPr/>
        </p:nvPicPr>
        <p:blipFill>
          <a:blip r:embed="rId6" cstate="print"/>
          <a:srcRect/>
          <a:stretch>
            <a:fillRect/>
          </a:stretch>
        </p:blipFill>
        <p:spPr bwMode="auto">
          <a:xfrm>
            <a:off x="1627764" y="3079808"/>
            <a:ext cx="5514445" cy="1167289"/>
          </a:xfrm>
          <a:prstGeom prst="rect">
            <a:avLst/>
          </a:prstGeom>
          <a:noFill/>
          <a:ln w="9525">
            <a:noFill/>
            <a:miter lim="800000"/>
            <a:headEnd/>
            <a:tailEnd/>
          </a:ln>
        </p:spPr>
      </p:pic>
      <p:sp>
        <p:nvSpPr>
          <p:cNvPr id="16" name="Rectangle 15"/>
          <p:cNvSpPr/>
          <p:nvPr/>
        </p:nvSpPr>
        <p:spPr>
          <a:xfrm>
            <a:off x="1171365" y="4313331"/>
            <a:ext cx="6134724" cy="261610"/>
          </a:xfrm>
          <a:prstGeom prst="rect">
            <a:avLst/>
          </a:prstGeom>
        </p:spPr>
        <p:txBody>
          <a:bodyPr wrap="square">
            <a:spAutoFit/>
          </a:bodyPr>
          <a:lstStyle/>
          <a:p>
            <a:r>
              <a:rPr lang="fr-FR" sz="1100" dirty="0">
                <a:latin typeface="Parka Regular" panose="02000503040000020004" pitchFamily="50" charset="0"/>
                <a:ea typeface="Calibri" panose="020F0502020204030204" pitchFamily="34" charset="0"/>
                <a:cs typeface="Times New Roman" panose="02020603050405020304" pitchFamily="18" charset="0"/>
              </a:rPr>
              <a:t>Si vous ouvrez, Le nom du club est apparu dans la rubrique Structure.</a:t>
            </a:r>
            <a:endParaRPr lang="fr-FR" sz="1100" dirty="0"/>
          </a:p>
        </p:txBody>
      </p:sp>
      <p:pic>
        <p:nvPicPr>
          <p:cNvPr id="17" name="Image 16"/>
          <p:cNvPicPr/>
          <p:nvPr/>
        </p:nvPicPr>
        <p:blipFill>
          <a:blip r:embed="rId7" cstate="print"/>
          <a:srcRect/>
          <a:stretch>
            <a:fillRect/>
          </a:stretch>
        </p:blipFill>
        <p:spPr bwMode="auto">
          <a:xfrm>
            <a:off x="1675079" y="4641175"/>
            <a:ext cx="5517277" cy="2760287"/>
          </a:xfrm>
          <a:prstGeom prst="rect">
            <a:avLst/>
          </a:prstGeom>
          <a:noFill/>
          <a:ln w="9525">
            <a:noFill/>
            <a:miter lim="800000"/>
            <a:headEnd/>
            <a:tailEnd/>
          </a:ln>
        </p:spPr>
      </p:pic>
      <p:sp>
        <p:nvSpPr>
          <p:cNvPr id="18" name="Rectangle 17"/>
          <p:cNvSpPr/>
          <p:nvPr/>
        </p:nvSpPr>
        <p:spPr>
          <a:xfrm>
            <a:off x="1230993" y="7555850"/>
            <a:ext cx="6075095" cy="676339"/>
          </a:xfrm>
          <a:prstGeom prst="rect">
            <a:avLst/>
          </a:prstGeom>
        </p:spPr>
        <p:txBody>
          <a:bodyPr wrap="square">
            <a:spAutoFit/>
          </a:bodyPr>
          <a:lstStyle/>
          <a:p>
            <a:pPr algn="just">
              <a:lnSpc>
                <a:spcPct val="115000"/>
              </a:lnSpc>
              <a:spcAft>
                <a:spcPts val="1000"/>
              </a:spcAft>
            </a:pPr>
            <a:r>
              <a:rPr lang="fr-FR" sz="1100" dirty="0">
                <a:latin typeface="Parka Regular" panose="02000503040000020004" pitchFamily="50" charset="0"/>
                <a:ea typeface="Calibri" panose="020F0502020204030204" pitchFamily="34" charset="0"/>
                <a:cs typeface="Times New Roman" panose="02020603050405020304" pitchFamily="18" charset="0"/>
              </a:rPr>
              <a:t>Si vous ne souhaitez pas engager d’équipe dans une catégorie, </a:t>
            </a:r>
            <a:r>
              <a:rPr lang="fr-FR" sz="1100" b="1" dirty="0">
                <a:latin typeface="Parka Regular" panose="02000503040000020004" pitchFamily="50" charset="0"/>
                <a:ea typeface="Calibri" panose="020F0502020204030204" pitchFamily="34" charset="0"/>
                <a:cs typeface="Times New Roman" panose="02020603050405020304" pitchFamily="18" charset="0"/>
              </a:rPr>
              <a:t>ne répondez pas par Gesthand</a:t>
            </a:r>
            <a:r>
              <a:rPr lang="fr-FR" sz="1100" dirty="0">
                <a:latin typeface="Parka Regular" panose="02000503040000020004" pitchFamily="50" charset="0"/>
                <a:ea typeface="Calibri" panose="020F0502020204030204" pitchFamily="34" charset="0"/>
                <a:cs typeface="Times New Roman" panose="02020603050405020304" pitchFamily="18" charset="0"/>
              </a:rPr>
              <a:t> mais vous pouvez nous prévenir par mail. Vous pourrez procéder aux engagements jusqu’aux dates limites communiquées par la </a:t>
            </a:r>
            <a:r>
              <a:rPr lang="fr-FR" sz="1100" dirty="0" smtClean="0">
                <a:latin typeface="Parka Regular" panose="02000503040000020004" pitchFamily="50" charset="0"/>
                <a:ea typeface="Calibri" panose="020F0502020204030204" pitchFamily="34" charset="0"/>
                <a:cs typeface="Times New Roman" panose="02020603050405020304" pitchFamily="18" charset="0"/>
              </a:rPr>
              <a:t>COC.</a:t>
            </a:r>
            <a:endParaRPr lang="fr-FR" sz="1100" dirty="0"/>
          </a:p>
        </p:txBody>
      </p:sp>
      <p:sp>
        <p:nvSpPr>
          <p:cNvPr id="19" name="Flèche : pentagone 8">
            <a:extLst>
              <a:ext uri="{FF2B5EF4-FFF2-40B4-BE49-F238E27FC236}">
                <a16:creationId xmlns:a16="http://schemas.microsoft.com/office/drawing/2014/main" id="{614A0EC5-6894-453C-9B1A-02EE38A8FDA8}"/>
              </a:ext>
            </a:extLst>
          </p:cNvPr>
          <p:cNvSpPr/>
          <p:nvPr/>
        </p:nvSpPr>
        <p:spPr>
          <a:xfrm>
            <a:off x="1171365" y="8346678"/>
            <a:ext cx="5197685" cy="277200"/>
          </a:xfrm>
          <a:prstGeom prst="homePlat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1" i="0" dirty="0">
                <a:solidFill>
                  <a:schemeClr val="bg1"/>
                </a:solidFill>
                <a:effectLst/>
                <a:latin typeface="Parka Regular" panose="02000503040000020004" pitchFamily="50" charset="0"/>
              </a:rPr>
              <a:t>Cas des autres équipes : +16 </a:t>
            </a:r>
            <a:r>
              <a:rPr lang="fr-FR" sz="1200" b="1" i="0" dirty="0" smtClean="0">
                <a:solidFill>
                  <a:schemeClr val="bg1"/>
                </a:solidFill>
                <a:effectLst/>
                <a:latin typeface="Parka Regular" panose="02000503040000020004" pitchFamily="50" charset="0"/>
              </a:rPr>
              <a:t>D2 M et F / </a:t>
            </a:r>
            <a:r>
              <a:rPr lang="fr-FR" sz="1200" b="1" i="0" dirty="0">
                <a:solidFill>
                  <a:schemeClr val="bg1"/>
                </a:solidFill>
                <a:effectLst/>
                <a:latin typeface="Parka Regular" panose="02000503040000020004" pitchFamily="50" charset="0"/>
              </a:rPr>
              <a:t>U15 et U18 Territorial / U13 / U11 </a:t>
            </a:r>
            <a:endParaRPr lang="fr-FR" sz="1200" b="0" i="0" u="none" strike="noStrike" baseline="30000" dirty="0">
              <a:solidFill>
                <a:schemeClr val="bg1"/>
              </a:solidFill>
              <a:latin typeface="Parka Medium" panose="02000603030000020004" pitchFamily="50" charset="0"/>
            </a:endParaRPr>
          </a:p>
        </p:txBody>
      </p:sp>
      <p:sp>
        <p:nvSpPr>
          <p:cNvPr id="20" name="ZoneTexte 19"/>
          <p:cNvSpPr txBox="1"/>
          <p:nvPr/>
        </p:nvSpPr>
        <p:spPr>
          <a:xfrm>
            <a:off x="1171365" y="8699500"/>
            <a:ext cx="6134723" cy="1446550"/>
          </a:xfrm>
          <a:prstGeom prst="rect">
            <a:avLst/>
          </a:prstGeom>
          <a:noFill/>
        </p:spPr>
        <p:txBody>
          <a:bodyPr wrap="square" lIns="91440" tIns="45720" rIns="91440" bIns="45720" rtlCol="0" anchor="t">
            <a:spAutoFit/>
          </a:bodyPr>
          <a:lstStyle/>
          <a:p>
            <a:pPr algn="just"/>
            <a:r>
              <a:rPr lang="fr-FR" sz="1100" dirty="0">
                <a:latin typeface="Parka Regular" panose="02000503040000020004" pitchFamily="50" charset="0"/>
              </a:rPr>
              <a:t>Dans ces catégories, l’engagement est libre et non issu d’accession ou relégation en rapport avec les résultats de la saison précédente. Les engagements sont donc ouverts à tous. Vous n’êtes donc pas invités à vous engager mais tout le monde peut s’engager librement. </a:t>
            </a:r>
          </a:p>
          <a:p>
            <a:pPr algn="just"/>
            <a:r>
              <a:rPr lang="fr-FR" sz="1100" dirty="0">
                <a:latin typeface="Parka Regular"/>
              </a:rPr>
              <a:t>A la date précisée par la COC et jusqu’à la date limite, vous pouvez donc engager vos équipes en allant dans RECHERCHE ENGAGEMENTS et vous saisissez le nombre d’équipes en tenant compte de la procédure décrite ci-dessus (à partir du point 3) Vous pouvez engager plusieurs équipes. Vérifier bien que le chiffre qui apparait dans vos engagements correspond au nombre d’équipes que vous souhaitez engager. </a:t>
            </a:r>
            <a:endParaRPr lang="fr-FR" sz="1100" dirty="0">
              <a:latin typeface="Parka Regular" panose="02000503040000020004" pitchFamily="50" charset="0"/>
            </a:endParaRPr>
          </a:p>
        </p:txBody>
      </p:sp>
    </p:spTree>
    <p:extLst>
      <p:ext uri="{BB962C8B-B14F-4D97-AF65-F5344CB8AC3E}">
        <p14:creationId xmlns:p14="http://schemas.microsoft.com/office/powerpoint/2010/main" val="4089862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aa53275-d407-4e5c-bea5-1c35c903c7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9240F429714F498ADC8A622CA246B7" ma:contentTypeVersion="11" ma:contentTypeDescription="Crée un document." ma:contentTypeScope="" ma:versionID="adac635fe32cf8cd47e76e7ae46f8f30">
  <xsd:schema xmlns:xsd="http://www.w3.org/2001/XMLSchema" xmlns:xs="http://www.w3.org/2001/XMLSchema" xmlns:p="http://schemas.microsoft.com/office/2006/metadata/properties" xmlns:ns3="6aa53275-d407-4e5c-bea5-1c35c903c7fb" xmlns:ns4="98883f4c-e82e-410d-97e4-37ac281a798b" targetNamespace="http://schemas.microsoft.com/office/2006/metadata/properties" ma:root="true" ma:fieldsID="31cc7bd4f9818a5b41bac8c9b6090323" ns3:_="" ns4:_="">
    <xsd:import namespace="6aa53275-d407-4e5c-bea5-1c35c903c7fb"/>
    <xsd:import namespace="98883f4c-e82e-410d-97e4-37ac281a798b"/>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53275-d407-4e5c-bea5-1c35c903c7f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83f4c-e82e-410d-97e4-37ac281a798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SharingHintHash" ma:index="13"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59973-ABA3-4715-9984-3C90758C73F5}">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98883f4c-e82e-410d-97e4-37ac281a798b"/>
    <ds:schemaRef ds:uri="6aa53275-d407-4e5c-bea5-1c35c903c7fb"/>
  </ds:schemaRefs>
</ds:datastoreItem>
</file>

<file path=customXml/itemProps2.xml><?xml version="1.0" encoding="utf-8"?>
<ds:datastoreItem xmlns:ds="http://schemas.openxmlformats.org/officeDocument/2006/customXml" ds:itemID="{4668DBF8-0101-431D-8515-C8BFD051C3C3}">
  <ds:schemaRefs>
    <ds:schemaRef ds:uri="http://schemas.microsoft.com/sharepoint/v3/contenttype/forms"/>
  </ds:schemaRefs>
</ds:datastoreItem>
</file>

<file path=customXml/itemProps3.xml><?xml version="1.0" encoding="utf-8"?>
<ds:datastoreItem xmlns:ds="http://schemas.openxmlformats.org/officeDocument/2006/customXml" ds:itemID="{B6ABDB36-61E7-4884-9CC6-E5EAC4C20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53275-d407-4e5c-bea5-1c35c903c7fb"/>
    <ds:schemaRef ds:uri="98883f4c-e82e-410d-97e4-37ac281a7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643</Words>
  <Application>Microsoft Office PowerPoint</Application>
  <PresentationFormat>Personnalisé</PresentationFormat>
  <Paragraphs>39</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FFHand</vt:lpstr>
      <vt:lpstr>Calibri</vt:lpstr>
      <vt:lpstr>Parka Black</vt:lpstr>
      <vt:lpstr>Parka Regular</vt:lpstr>
      <vt:lpstr>Times New Roman</vt:lpstr>
      <vt:lpstr>Arial</vt:lpstr>
      <vt:lpstr>Parka Medium</vt:lpstr>
      <vt:lpstr>Office Theme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LBHB_Fiche pratique administratif</dc:title>
  <dc:creator>LBHB_ADMIN_1</dc:creator>
  <cp:lastModifiedBy>QUEGUINER MARIE FRANCOISE (LIGUE BRETAGNE)</cp:lastModifiedBy>
  <cp:revision>18</cp:revision>
  <dcterms:created xsi:type="dcterms:W3CDTF">2006-08-16T00:00:00Z</dcterms:created>
  <dcterms:modified xsi:type="dcterms:W3CDTF">2024-10-03T08:41:48Z</dcterms:modified>
  <dc:identifier>DAFnAfClRfw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0x010100F89240F429714F498ADC8A622CA246B7</vt:lpwstr>
  </property>
</Properties>
</file>